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350" r:id="rId2"/>
    <p:sldId id="351" r:id="rId3"/>
    <p:sldId id="352" r:id="rId4"/>
    <p:sldId id="354" r:id="rId5"/>
    <p:sldId id="355" r:id="rId6"/>
    <p:sldId id="356" r:id="rId7"/>
    <p:sldId id="357" r:id="rId8"/>
    <p:sldId id="353" r:id="rId9"/>
    <p:sldId id="358" r:id="rId10"/>
    <p:sldId id="359" r:id="rId11"/>
    <p:sldId id="360" r:id="rId12"/>
    <p:sldId id="369" r:id="rId13"/>
    <p:sldId id="266" r:id="rId14"/>
    <p:sldId id="271" r:id="rId15"/>
    <p:sldId id="280" r:id="rId16"/>
    <p:sldId id="269" r:id="rId17"/>
    <p:sldId id="287" r:id="rId18"/>
    <p:sldId id="274" r:id="rId19"/>
    <p:sldId id="370" r:id="rId20"/>
    <p:sldId id="289" r:id="rId21"/>
    <p:sldId id="290" r:id="rId22"/>
    <p:sldId id="345" r:id="rId23"/>
    <p:sldId id="329" r:id="rId24"/>
    <p:sldId id="293" r:id="rId25"/>
    <p:sldId id="346" r:id="rId26"/>
    <p:sldId id="314" r:id="rId27"/>
    <p:sldId id="347" r:id="rId28"/>
    <p:sldId id="315" r:id="rId29"/>
    <p:sldId id="330" r:id="rId30"/>
    <p:sldId id="332" r:id="rId31"/>
    <p:sldId id="333" r:id="rId32"/>
    <p:sldId id="334" r:id="rId33"/>
    <p:sldId id="335" r:id="rId34"/>
    <p:sldId id="336" r:id="rId35"/>
    <p:sldId id="340" r:id="rId36"/>
    <p:sldId id="337" r:id="rId37"/>
    <p:sldId id="366" r:id="rId38"/>
    <p:sldId id="348" r:id="rId39"/>
    <p:sldId id="349" r:id="rId40"/>
    <p:sldId id="367" r:id="rId41"/>
    <p:sldId id="361" r:id="rId42"/>
    <p:sldId id="362" r:id="rId43"/>
    <p:sldId id="363" r:id="rId44"/>
    <p:sldId id="364" r:id="rId45"/>
    <p:sldId id="365" r:id="rId46"/>
    <p:sldId id="368"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322" autoAdjust="0"/>
  </p:normalViewPr>
  <p:slideViewPr>
    <p:cSldViewPr snapToGrid="0">
      <p:cViewPr varScale="1">
        <p:scale>
          <a:sx n="87" d="100"/>
          <a:sy n="87" d="100"/>
        </p:scale>
        <p:origin x="57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0DDFDDB-2836-424D-A064-E5D041462B56}" type="datetimeFigureOut">
              <a:rPr lang="en-US" smtClean="0"/>
              <a:t>5/22/2020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8A01A4-5742-4176-9242-92DB432AB7BE}" type="slidenum">
              <a:rPr lang="en-US" smtClean="0"/>
              <a:t>‹#›</a:t>
            </a:fld>
            <a:endParaRPr lang="en-US"/>
          </a:p>
        </p:txBody>
      </p:sp>
    </p:spTree>
    <p:extLst>
      <p:ext uri="{BB962C8B-B14F-4D97-AF65-F5344CB8AC3E}">
        <p14:creationId xmlns:p14="http://schemas.microsoft.com/office/powerpoint/2010/main" val="121781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004D6EE-5A19-47C6-B079-613416DEB11D}" type="datetimeFigureOut">
              <a:rPr lang="en-US" smtClean="0"/>
              <a:t>5/22/2020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B7B6653-D343-4FE4-9950-62AB4830FDF5}" type="slidenum">
              <a:rPr lang="en-US" smtClean="0"/>
              <a:t>‹#›</a:t>
            </a:fld>
            <a:endParaRPr lang="en-US"/>
          </a:p>
        </p:txBody>
      </p:sp>
    </p:spTree>
    <p:extLst>
      <p:ext uri="{BB962C8B-B14F-4D97-AF65-F5344CB8AC3E}">
        <p14:creationId xmlns:p14="http://schemas.microsoft.com/office/powerpoint/2010/main" val="2797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21</a:t>
            </a:fld>
            <a:endParaRPr lang="en-US"/>
          </a:p>
        </p:txBody>
      </p:sp>
    </p:spTree>
    <p:extLst>
      <p:ext uri="{BB962C8B-B14F-4D97-AF65-F5344CB8AC3E}">
        <p14:creationId xmlns:p14="http://schemas.microsoft.com/office/powerpoint/2010/main" val="28684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your</a:t>
            </a:r>
            <a:r>
              <a:rPr lang="en-US" baseline="0" dirty="0" smtClean="0"/>
              <a:t> asset should look like in E1 when cos</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61</a:t>
            </a:fld>
            <a:endParaRPr lang="en-US"/>
          </a:p>
        </p:txBody>
      </p:sp>
    </p:spTree>
    <p:extLst>
      <p:ext uri="{BB962C8B-B14F-4D97-AF65-F5344CB8AC3E}">
        <p14:creationId xmlns:p14="http://schemas.microsoft.com/office/powerpoint/2010/main" val="371307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a:t>
            </a:r>
            <a:r>
              <a:rPr lang="en-US" dirty="0" err="1" smtClean="0"/>
              <a:t>Dr</a:t>
            </a:r>
            <a:r>
              <a:rPr lang="en-US" dirty="0" smtClean="0"/>
              <a:t> have been posted, refresh screen. Only CR</a:t>
            </a:r>
            <a:r>
              <a:rPr lang="en-US" baseline="0" dirty="0" smtClean="0"/>
              <a:t> should show. </a:t>
            </a:r>
          </a:p>
        </p:txBody>
      </p:sp>
      <p:sp>
        <p:nvSpPr>
          <p:cNvPr id="4" name="Slide Number Placeholder 3"/>
          <p:cNvSpPr>
            <a:spLocks noGrp="1"/>
          </p:cNvSpPr>
          <p:nvPr>
            <p:ph type="sldNum" sz="quarter" idx="10"/>
          </p:nvPr>
        </p:nvSpPr>
        <p:spPr/>
        <p:txBody>
          <a:bodyPr/>
          <a:lstStyle/>
          <a:p>
            <a:fld id="{863DBF41-3D5E-44EF-A208-70C618DE5E3E}" type="slidenum">
              <a:rPr lang="en-US" smtClean="0"/>
              <a:t>67</a:t>
            </a:fld>
            <a:endParaRPr lang="en-US"/>
          </a:p>
        </p:txBody>
      </p:sp>
    </p:spTree>
    <p:extLst>
      <p:ext uri="{BB962C8B-B14F-4D97-AF65-F5344CB8AC3E}">
        <p14:creationId xmlns:p14="http://schemas.microsoft.com/office/powerpoint/2010/main" val="75765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passing on CR, yellow message box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changing from “blank” to “P” E1 will ignore this record. OK to hit OK again, this is what we want it to do. </a:t>
            </a:r>
            <a:endParaRPr lang="en-US" dirty="0" smtClean="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68</a:t>
            </a:fld>
            <a:endParaRPr lang="en-US"/>
          </a:p>
        </p:txBody>
      </p:sp>
    </p:spTree>
    <p:extLst>
      <p:ext uri="{BB962C8B-B14F-4D97-AF65-F5344CB8AC3E}">
        <p14:creationId xmlns:p14="http://schemas.microsoft.com/office/powerpoint/2010/main" val="281022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Pillars</a:t>
            </a:r>
            <a:r>
              <a:rPr lang="en-US" baseline="0" dirty="0" smtClean="0"/>
              <a:t> of an asset:</a:t>
            </a:r>
            <a:endParaRPr lang="en-US" dirty="0" smtClean="0"/>
          </a:p>
          <a:p>
            <a:r>
              <a:rPr lang="en-US" dirty="0" smtClean="0"/>
              <a:t>Procurement:</a:t>
            </a:r>
            <a:r>
              <a:rPr lang="en-US" baseline="0" dirty="0" smtClean="0"/>
              <a:t> Single or Multiple PO lines: single line-easy post for FA, one line with multiple items will be a FA split to assign costs to each item </a:t>
            </a:r>
          </a:p>
          <a:p>
            <a:r>
              <a:rPr lang="en-US" baseline="0" dirty="0" smtClean="0"/>
              <a:t>Accounting: starts with receipting of the PO. Receipting PO creates OV batch, make sure this has posted before the PV batch is created.</a:t>
            </a:r>
          </a:p>
          <a:p>
            <a:r>
              <a:rPr lang="en-US" baseline="0" dirty="0" smtClean="0"/>
              <a:t>Fixed Assets: begins with creating the Asset Master </a:t>
            </a:r>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48</a:t>
            </a:fld>
            <a:endParaRPr lang="en-US"/>
          </a:p>
        </p:txBody>
      </p:sp>
    </p:spTree>
    <p:extLst>
      <p:ext uri="{BB962C8B-B14F-4D97-AF65-F5344CB8AC3E}">
        <p14:creationId xmlns:p14="http://schemas.microsoft.com/office/powerpoint/2010/main" val="104397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FA Tag #</a:t>
            </a:r>
          </a:p>
          <a:p>
            <a:r>
              <a:rPr lang="en-US" baseline="0" dirty="0" smtClean="0"/>
              <a:t>How to find fund</a:t>
            </a:r>
          </a:p>
          <a:p>
            <a:r>
              <a:rPr lang="en-US" baseline="0" dirty="0" smtClean="0"/>
              <a:t>Acct #-how to find. Next slide-why is this important?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50</a:t>
            </a:fld>
            <a:endParaRPr lang="en-US"/>
          </a:p>
        </p:txBody>
      </p:sp>
    </p:spTree>
    <p:extLst>
      <p:ext uri="{BB962C8B-B14F-4D97-AF65-F5344CB8AC3E}">
        <p14:creationId xmlns:p14="http://schemas.microsoft.com/office/powerpoint/2010/main" val="86687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Acct #, #’s 3 and 4 relative to 2 parts of the asset</a:t>
            </a:r>
            <a:br>
              <a:rPr lang="en-US" baseline="0" dirty="0" smtClean="0"/>
            </a:br>
            <a:r>
              <a:rPr lang="en-US" baseline="0" dirty="0" smtClean="0"/>
              <a:t>*Depreciation-see coding</a:t>
            </a:r>
          </a:p>
          <a:p>
            <a:r>
              <a:rPr lang="en-US" baseline="0" dirty="0" smtClean="0"/>
              <a:t>*Item Code-next slide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51</a:t>
            </a:fld>
            <a:endParaRPr lang="en-US"/>
          </a:p>
        </p:txBody>
      </p:sp>
    </p:spTree>
    <p:extLst>
      <p:ext uri="{BB962C8B-B14F-4D97-AF65-F5344CB8AC3E}">
        <p14:creationId xmlns:p14="http://schemas.microsoft.com/office/powerpoint/2010/main" val="422036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Asset Master. E1 will then auto assign an asset</a:t>
            </a:r>
            <a:r>
              <a:rPr lang="en-US" baseline="0" dirty="0" smtClean="0"/>
              <a:t> # to the TAG you just created. </a:t>
            </a:r>
          </a:p>
          <a:p>
            <a:r>
              <a:rPr lang="en-US" baseline="0" dirty="0" smtClean="0"/>
              <a:t>More details in the E1 training guides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53</a:t>
            </a:fld>
            <a:endParaRPr lang="en-US"/>
          </a:p>
        </p:txBody>
      </p:sp>
    </p:spTree>
    <p:extLst>
      <p:ext uri="{BB962C8B-B14F-4D97-AF65-F5344CB8AC3E}">
        <p14:creationId xmlns:p14="http://schemas.microsoft.com/office/powerpoint/2010/main" val="103245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55</a:t>
            </a:fld>
            <a:endParaRPr lang="en-US"/>
          </a:p>
        </p:txBody>
      </p:sp>
    </p:spTree>
    <p:extLst>
      <p:ext uri="{BB962C8B-B14F-4D97-AF65-F5344CB8AC3E}">
        <p14:creationId xmlns:p14="http://schemas.microsoft.com/office/powerpoint/2010/main" val="273378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receipts,</a:t>
            </a:r>
            <a:r>
              <a:rPr lang="en-US" baseline="0" dirty="0" smtClean="0"/>
              <a:t> OV batches, posted to report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56</a:t>
            </a:fld>
            <a:endParaRPr lang="en-US"/>
          </a:p>
        </p:txBody>
      </p:sp>
    </p:spTree>
    <p:extLst>
      <p:ext uri="{BB962C8B-B14F-4D97-AF65-F5344CB8AC3E}">
        <p14:creationId xmlns:p14="http://schemas.microsoft.com/office/powerpoint/2010/main" val="56667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discover that this report has</a:t>
            </a:r>
            <a:r>
              <a:rPr lang="en-US" baseline="0" dirty="0" smtClean="0"/>
              <a:t> multiple assets listed, it is possible that an error may have occurred. Ex. Cost might have been “passed” on, and not posted to the asset. Need to review the Asset Master Record, and purchase order to determine if costs need to be posted. </a:t>
            </a:r>
          </a:p>
          <a:p>
            <a:endParaRPr lang="en-US" baseline="0" dirty="0" smtClean="0"/>
          </a:p>
          <a:p>
            <a:r>
              <a:rPr lang="en-US" baseline="0" dirty="0" smtClean="0"/>
              <a:t>*The F/A No Cost Report &amp; Unposted FA Report should be reviewed monthly. Unposted FA should be cleared at end of every month.</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58</a:t>
            </a:fld>
            <a:endParaRPr lang="en-US"/>
          </a:p>
        </p:txBody>
      </p:sp>
    </p:spTree>
    <p:extLst>
      <p:ext uri="{BB962C8B-B14F-4D97-AF65-F5344CB8AC3E}">
        <p14:creationId xmlns:p14="http://schemas.microsoft.com/office/powerpoint/2010/main" val="30851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 Asset Record must be created before you can</a:t>
            </a:r>
            <a:r>
              <a:rPr lang="en-US" baseline="0" dirty="0" smtClean="0"/>
              <a:t> post the cost to the assets. </a:t>
            </a:r>
            <a:endParaRPr lang="en-US" dirty="0" smtClean="0"/>
          </a:p>
          <a:p>
            <a:r>
              <a:rPr lang="en-US" dirty="0" smtClean="0"/>
              <a:t>*Doc number from Unposted Fixed Asset report,</a:t>
            </a:r>
            <a:r>
              <a:rPr lang="en-US" baseline="0" dirty="0" smtClean="0"/>
              <a:t> will pull up receipt entry. </a:t>
            </a:r>
          </a:p>
          <a:p>
            <a:r>
              <a:rPr lang="en-US" baseline="0" dirty="0" smtClean="0"/>
              <a:t>*Row, revise entries to add tag # to entry </a:t>
            </a:r>
          </a:p>
          <a:p>
            <a:r>
              <a:rPr lang="en-US" baseline="0" dirty="0" smtClean="0"/>
              <a:t>**Row, Post, and Save. </a:t>
            </a:r>
          </a:p>
          <a:p>
            <a:r>
              <a:rPr lang="en-US" baseline="0" dirty="0" smtClean="0"/>
              <a:t>Hit hourglass to refresh this screen, your unposted should disappear.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60</a:t>
            </a:fld>
            <a:endParaRPr lang="en-US"/>
          </a:p>
        </p:txBody>
      </p:sp>
    </p:spTree>
    <p:extLst>
      <p:ext uri="{BB962C8B-B14F-4D97-AF65-F5344CB8AC3E}">
        <p14:creationId xmlns:p14="http://schemas.microsoft.com/office/powerpoint/2010/main" val="3549288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95742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35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42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53828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7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12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05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9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83356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4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7382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84953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0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01142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5/22/2020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3092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nebraskalegislature.gov/laws/browse-statutes.php" TargetMode="External"/><Relationship Id="rId2" Type="http://schemas.openxmlformats.org/officeDocument/2006/relationships/hyperlink" Target="http://das.nebraska/accounting" TargetMode="External"/><Relationship Id="rId1" Type="http://schemas.openxmlformats.org/officeDocument/2006/relationships/slideLayout" Target="../slideLayouts/slideLayout2.xml"/><Relationship Id="rId4" Type="http://schemas.openxmlformats.org/officeDocument/2006/relationships/hyperlink" Target="mailto:sheryl.hesseltine@nebraska.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s.stateaccounting@Nebraska.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das.nebraska.gov/personnel/user_guides/ewoc/terminateanemploye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558" y="1976387"/>
            <a:ext cx="10515600" cy="1475874"/>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400" i="1" dirty="0" smtClean="0">
                <a:solidFill>
                  <a:srgbClr val="FF0000"/>
                </a:solidFill>
                <a:effectLst>
                  <a:outerShdw blurRad="38100" dist="38100" dir="2700000" algn="tl">
                    <a:srgbClr val="000000">
                      <a:alpha val="43137"/>
                    </a:srgbClr>
                  </a:outerShdw>
                </a:effectLst>
              </a:rPr>
              <a:t>State Accounting</a:t>
            </a:r>
            <a:br>
              <a:rPr lang="en-US" sz="4400" i="1" dirty="0" smtClean="0">
                <a:solidFill>
                  <a:srgbClr val="FF0000"/>
                </a:solidFill>
                <a:effectLst>
                  <a:outerShdw blurRad="38100" dist="38100" dir="2700000" algn="tl">
                    <a:srgbClr val="000000">
                      <a:alpha val="43137"/>
                    </a:srgbClr>
                  </a:outerShdw>
                </a:effectLst>
              </a:rPr>
            </a:br>
            <a:r>
              <a:rPr lang="en-US" sz="4400" i="1" dirty="0" smtClean="0">
                <a:solidFill>
                  <a:srgbClr val="FF0000"/>
                </a:solidFill>
                <a:effectLst>
                  <a:outerShdw blurRad="38100" dist="38100" dir="2700000" algn="tl">
                    <a:srgbClr val="000000">
                      <a:alpha val="43137"/>
                    </a:srgbClr>
                  </a:outerShdw>
                </a:effectLst>
              </a:rPr>
              <a:t>Business User Group (BUG) </a:t>
            </a:r>
            <a:endParaRPr lang="en-US" sz="440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663409" y="4323347"/>
            <a:ext cx="10515600" cy="1580147"/>
          </a:xfrm>
        </p:spPr>
        <p:txBody>
          <a:bodyPr>
            <a:normAutofit/>
          </a:bodyPr>
          <a:lstStyle/>
          <a:p>
            <a:pPr algn="ctr"/>
            <a:r>
              <a:rPr lang="en-US" sz="1800" dirty="0" smtClean="0">
                <a:solidFill>
                  <a:schemeClr val="accent4">
                    <a:lumMod val="50000"/>
                  </a:schemeClr>
                </a:solidFill>
              </a:rPr>
              <a:t>Thursday, May 28, 2020</a:t>
            </a:r>
            <a:endParaRPr lang="en-US" sz="1800" dirty="0">
              <a:solidFill>
                <a:schemeClr val="accent4">
                  <a:lumMod val="50000"/>
                </a:schemeClr>
              </a:solidFill>
            </a:endParaRPr>
          </a:p>
          <a:p>
            <a:pPr algn="ctr"/>
            <a:r>
              <a:rPr lang="en-US" sz="1800" dirty="0">
                <a:solidFill>
                  <a:schemeClr val="accent4">
                    <a:lumMod val="50000"/>
                  </a:schemeClr>
                </a:solidFill>
              </a:rPr>
              <a:t>2</a:t>
            </a:r>
            <a:r>
              <a:rPr lang="en-US" sz="1800" dirty="0" smtClean="0">
                <a:solidFill>
                  <a:schemeClr val="accent4">
                    <a:lumMod val="50000"/>
                  </a:schemeClr>
                </a:solidFill>
              </a:rPr>
              <a:t>:00 </a:t>
            </a:r>
            <a:r>
              <a:rPr lang="en-US" sz="1800" dirty="0">
                <a:solidFill>
                  <a:schemeClr val="accent4">
                    <a:lumMod val="50000"/>
                  </a:schemeClr>
                </a:solidFill>
              </a:rPr>
              <a:t>P</a:t>
            </a:r>
            <a:r>
              <a:rPr lang="en-US" sz="1800" dirty="0" smtClean="0">
                <a:solidFill>
                  <a:schemeClr val="accent4">
                    <a:lumMod val="50000"/>
                  </a:schemeClr>
                </a:solidFill>
              </a:rPr>
              <a:t>M </a:t>
            </a:r>
            <a:r>
              <a:rPr lang="en-US" sz="1800" dirty="0">
                <a:solidFill>
                  <a:schemeClr val="accent4">
                    <a:lumMod val="50000"/>
                  </a:schemeClr>
                </a:solidFill>
              </a:rPr>
              <a:t>– 4</a:t>
            </a:r>
            <a:r>
              <a:rPr lang="en-US" sz="1800" dirty="0" smtClean="0">
                <a:solidFill>
                  <a:schemeClr val="accent4">
                    <a:lumMod val="50000"/>
                  </a:schemeClr>
                </a:solidFill>
              </a:rPr>
              <a:t>:30 </a:t>
            </a:r>
            <a:r>
              <a:rPr lang="en-US" sz="1800" dirty="0">
                <a:solidFill>
                  <a:schemeClr val="accent4">
                    <a:lumMod val="50000"/>
                  </a:schemeClr>
                </a:solidFill>
              </a:rPr>
              <a:t>P</a:t>
            </a:r>
            <a:r>
              <a:rPr lang="en-US" sz="1800" dirty="0" smtClean="0">
                <a:solidFill>
                  <a:schemeClr val="accent4">
                    <a:lumMod val="50000"/>
                  </a:schemeClr>
                </a:solidFill>
              </a:rPr>
              <a:t>M</a:t>
            </a:r>
            <a:endParaRPr lang="en-US" sz="1800" dirty="0">
              <a:solidFill>
                <a:schemeClr val="accent4">
                  <a:lumMod val="50000"/>
                </a:schemeClr>
              </a:solidFill>
            </a:endParaRPr>
          </a:p>
          <a:p>
            <a:pPr algn="ctr"/>
            <a:r>
              <a:rPr lang="en-US" sz="1800" dirty="0" smtClean="0">
                <a:solidFill>
                  <a:schemeClr val="accent4">
                    <a:lumMod val="50000"/>
                  </a:schemeClr>
                </a:solidFill>
              </a:rPr>
              <a:t>WebEx only</a:t>
            </a:r>
            <a:endParaRPr lang="en-US" sz="1800" dirty="0">
              <a:solidFill>
                <a:schemeClr val="accent4">
                  <a:lumMod val="50000"/>
                </a:schemeClr>
              </a:solidFill>
            </a:endParaRPr>
          </a:p>
          <a:p>
            <a:endParaRPr lang="en-US" dirty="0"/>
          </a:p>
        </p:txBody>
      </p:sp>
      <p:pic>
        <p:nvPicPr>
          <p:cNvPr id="4" name="Picture 3"/>
          <p:cNvPicPr>
            <a:picLocks noChangeAspect="1"/>
          </p:cNvPicPr>
          <p:nvPr/>
        </p:nvPicPr>
        <p:blipFill>
          <a:blip r:embed="rId2"/>
          <a:stretch>
            <a:fillRect/>
          </a:stretch>
        </p:blipFill>
        <p:spPr>
          <a:xfrm>
            <a:off x="3883860" y="208131"/>
            <a:ext cx="4860758" cy="1592596"/>
          </a:xfrm>
          <a:prstGeom prst="rect">
            <a:avLst/>
          </a:prstGeom>
          <a:ln w="19050">
            <a:noFill/>
          </a:ln>
        </p:spPr>
      </p:pic>
    </p:spTree>
    <p:extLst>
      <p:ext uri="{BB962C8B-B14F-4D97-AF65-F5344CB8AC3E}">
        <p14:creationId xmlns:p14="http://schemas.microsoft.com/office/powerpoint/2010/main" val="401029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Batch in ERROR status</a:t>
            </a:r>
          </a:p>
          <a:p>
            <a:pPr marL="0" indent="0" algn="ctr">
              <a:buNone/>
            </a:pPr>
            <a:endParaRPr lang="en-US" dirty="0" smtClean="0"/>
          </a:p>
          <a:p>
            <a:r>
              <a:rPr lang="en-US" dirty="0"/>
              <a:t>Run report R5514001 ‘G/L Post Budget Failure Report’</a:t>
            </a:r>
          </a:p>
          <a:p>
            <a:pPr lvl="1"/>
            <a:r>
              <a:rPr lang="en-US" dirty="0"/>
              <a:t>Before contacting State Accounting for assistance</a:t>
            </a:r>
          </a:p>
          <a:p>
            <a:pPr lvl="1"/>
            <a:r>
              <a:rPr lang="en-US" dirty="0"/>
              <a:t>Gives you error code and explanation</a:t>
            </a:r>
          </a:p>
          <a:p>
            <a:pPr lvl="1"/>
            <a:r>
              <a:rPr lang="en-US" sz="1400" b="1" dirty="0"/>
              <a:t>Menu path:  Accounting&gt;Manage Journal Entry&gt;JE </a:t>
            </a:r>
            <a:r>
              <a:rPr lang="en-US" sz="1400" b="1" dirty="0" smtClean="0"/>
              <a:t>Review/Approve/Post&gt;G/L Post Budget Failure Report</a:t>
            </a:r>
            <a:endParaRPr lang="en-US" sz="1400" b="1" dirty="0"/>
          </a:p>
          <a:p>
            <a:pPr marL="0" indent="0">
              <a:buNone/>
            </a:pPr>
            <a:endParaRPr lang="en-US" dirty="0" smtClean="0"/>
          </a:p>
        </p:txBody>
      </p:sp>
    </p:spTree>
    <p:extLst>
      <p:ext uri="{BB962C8B-B14F-4D97-AF65-F5344CB8AC3E}">
        <p14:creationId xmlns:p14="http://schemas.microsoft.com/office/powerpoint/2010/main" val="152386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Requests for State Accounting</a:t>
            </a:r>
          </a:p>
          <a:p>
            <a:pPr marL="0" indent="0" algn="ctr">
              <a:buNone/>
            </a:pPr>
            <a:endParaRPr lang="en-US" dirty="0" smtClean="0"/>
          </a:p>
          <a:p>
            <a:r>
              <a:rPr lang="en-US" dirty="0"/>
              <a:t>Always send requests through as.stateaccounting@nebraska.gov</a:t>
            </a:r>
          </a:p>
          <a:p>
            <a:pPr lvl="1"/>
            <a:r>
              <a:rPr lang="en-US" dirty="0"/>
              <a:t>If you are used to working with a specific person you are welcome to cc them </a:t>
            </a:r>
          </a:p>
          <a:p>
            <a:pPr lvl="1"/>
            <a:r>
              <a:rPr lang="en-US" dirty="0"/>
              <a:t>Requests that are sent only to a specific teammate could easily get missed or delayed</a:t>
            </a:r>
          </a:p>
          <a:p>
            <a:pPr marL="0" indent="0">
              <a:buNone/>
            </a:pPr>
            <a:endParaRPr lang="en-US" dirty="0" smtClean="0"/>
          </a:p>
        </p:txBody>
      </p:sp>
    </p:spTree>
    <p:extLst>
      <p:ext uri="{BB962C8B-B14F-4D97-AF65-F5344CB8AC3E}">
        <p14:creationId xmlns:p14="http://schemas.microsoft.com/office/powerpoint/2010/main" val="136138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33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Encumbrances</a:t>
            </a:r>
            <a:endParaRPr lang="en-US" dirty="0"/>
          </a:p>
        </p:txBody>
      </p:sp>
      <p:sp>
        <p:nvSpPr>
          <p:cNvPr id="3" name="Subtitle 2"/>
          <p:cNvSpPr>
            <a:spLocks noGrp="1"/>
          </p:cNvSpPr>
          <p:nvPr>
            <p:ph type="subTitle" idx="1"/>
          </p:nvPr>
        </p:nvSpPr>
        <p:spPr/>
        <p:txBody>
          <a:bodyPr/>
          <a:lstStyle/>
          <a:p>
            <a:r>
              <a:rPr lang="en-US" dirty="0" smtClean="0"/>
              <a:t>Sheryl Hesseltine</a:t>
            </a:r>
            <a:endParaRPr lang="en-US" dirty="0"/>
          </a:p>
        </p:txBody>
      </p:sp>
    </p:spTree>
    <p:extLst>
      <p:ext uri="{BB962C8B-B14F-4D97-AF65-F5344CB8AC3E}">
        <p14:creationId xmlns:p14="http://schemas.microsoft.com/office/powerpoint/2010/main" val="2215622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Encumbrance: 81-138.01</a:t>
            </a:r>
            <a:endParaRPr lang="en-US" dirty="0"/>
          </a:p>
        </p:txBody>
      </p:sp>
      <p:sp>
        <p:nvSpPr>
          <p:cNvPr id="3" name="Content Placeholder 2"/>
          <p:cNvSpPr>
            <a:spLocks noGrp="1"/>
          </p:cNvSpPr>
          <p:nvPr>
            <p:ph idx="1"/>
          </p:nvPr>
        </p:nvSpPr>
        <p:spPr/>
        <p:txBody>
          <a:bodyPr>
            <a:normAutofit/>
          </a:bodyPr>
          <a:lstStyle/>
          <a:p>
            <a:r>
              <a:rPr lang="en-US" dirty="0" smtClean="0"/>
              <a:t>Salaries have been earned and are payable to the employees, but have not been paid as of the end of the biennium as a result of pay periods not being consistent with the end of the biennium, except that higher education institutions may encumber payrolls for the remainder of the summer session which is in progress at the end of the state’s biennium if they have been budgeted and appropriated in such manner</a:t>
            </a:r>
          </a:p>
        </p:txBody>
      </p:sp>
    </p:spTree>
    <p:extLst>
      <p:ext uri="{BB962C8B-B14F-4D97-AF65-F5344CB8AC3E}">
        <p14:creationId xmlns:p14="http://schemas.microsoft.com/office/powerpoint/2010/main" val="59715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Payroll Encumbrances</a:t>
            </a:r>
            <a:br>
              <a:rPr lang="en-US" dirty="0" smtClean="0"/>
            </a:br>
            <a:r>
              <a:rPr lang="en-US" sz="2700" dirty="0" smtClean="0"/>
              <a:t>(Mid Biennium)</a:t>
            </a:r>
            <a:endParaRPr lang="en-US" sz="2700" dirty="0"/>
          </a:p>
        </p:txBody>
      </p:sp>
      <p:sp>
        <p:nvSpPr>
          <p:cNvPr id="3" name="Content Placeholder 2"/>
          <p:cNvSpPr>
            <a:spLocks noGrp="1"/>
          </p:cNvSpPr>
          <p:nvPr>
            <p:ph idx="1"/>
          </p:nvPr>
        </p:nvSpPr>
        <p:spPr/>
        <p:txBody>
          <a:bodyPr>
            <a:normAutofit fontScale="62500" lnSpcReduction="20000"/>
          </a:bodyPr>
          <a:lstStyle/>
          <a:p>
            <a:r>
              <a:rPr lang="en-US" dirty="0" smtClean="0"/>
              <a:t>Manual encumbrances in the PB ledger</a:t>
            </a:r>
          </a:p>
          <a:p>
            <a:endParaRPr lang="en-US" dirty="0"/>
          </a:p>
          <a:p>
            <a:r>
              <a:rPr lang="en-US" dirty="0" smtClean="0"/>
              <a:t>State Accounting will prepare and enter the payroll encumbrances</a:t>
            </a:r>
          </a:p>
          <a:p>
            <a:endParaRPr lang="en-US" dirty="0"/>
          </a:p>
          <a:p>
            <a:r>
              <a:rPr lang="en-US" dirty="0" smtClean="0"/>
              <a:t>Entry will be based on 100% of July 1st biweekly payroll and 70% of the July 15th biweekly payroll</a:t>
            </a:r>
          </a:p>
          <a:p>
            <a:endParaRPr lang="en-US" dirty="0"/>
          </a:p>
          <a:p>
            <a:r>
              <a:rPr lang="en-US" dirty="0" smtClean="0"/>
              <a:t>Will not include Health, Life and AD&amp;D insurances</a:t>
            </a:r>
          </a:p>
          <a:p>
            <a:endParaRPr lang="en-US" dirty="0"/>
          </a:p>
          <a:p>
            <a:r>
              <a:rPr lang="en-US" dirty="0" smtClean="0"/>
              <a:t>Encumbrance entry will be done after July 15th payroll has posted</a:t>
            </a:r>
          </a:p>
          <a:p>
            <a:pPr lvl="1"/>
            <a:r>
              <a:rPr lang="en-US" dirty="0" smtClean="0"/>
              <a:t>You will see these encumbrances on your allotment status and budget status reports until they are liquidated after the certification process</a:t>
            </a:r>
          </a:p>
          <a:p>
            <a:pPr marL="457200" lvl="1" indent="0">
              <a:buNone/>
            </a:pPr>
            <a:endParaRPr lang="en-US" dirty="0" smtClean="0"/>
          </a:p>
          <a:p>
            <a:pPr lvl="1"/>
            <a:endParaRPr lang="en-US" dirty="0" smtClean="0"/>
          </a:p>
          <a:p>
            <a:endParaRPr lang="en-US" dirty="0" smtClean="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17158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Certified Encumbrances</a:t>
            </a:r>
            <a:endParaRPr lang="en-US" dirty="0"/>
          </a:p>
        </p:txBody>
      </p:sp>
      <p:sp>
        <p:nvSpPr>
          <p:cNvPr id="3" name="Content Placeholder 2"/>
          <p:cNvSpPr>
            <a:spLocks noGrp="1"/>
          </p:cNvSpPr>
          <p:nvPr>
            <p:ph idx="1"/>
          </p:nvPr>
        </p:nvSpPr>
        <p:spPr/>
        <p:txBody>
          <a:bodyPr>
            <a:normAutofit/>
          </a:bodyPr>
          <a:lstStyle/>
          <a:p>
            <a:r>
              <a:rPr lang="en-US" dirty="0" smtClean="0"/>
              <a:t>Agencies will review their Mid-Biennial Carryover Report as of 7/31 and 8/14.  The 8/31 Biennial Carryover Report will be signed by agency director and sent to State Accounting and this certifies the encumbrances.</a:t>
            </a:r>
          </a:p>
          <a:p>
            <a:r>
              <a:rPr lang="en-US" dirty="0" smtClean="0"/>
              <a:t>Due date is Friday September 18, 2020</a:t>
            </a:r>
          </a:p>
          <a:p>
            <a:r>
              <a:rPr lang="en-US" dirty="0" smtClean="0"/>
              <a:t>After the certification process is complete State Accounting will liquidate the payroll encumbrances we entered</a:t>
            </a:r>
          </a:p>
          <a:p>
            <a:pPr marL="0" indent="0" algn="ctr">
              <a:buNone/>
            </a:pPr>
            <a:endParaRPr lang="en-US" dirty="0"/>
          </a:p>
        </p:txBody>
      </p:sp>
    </p:spTree>
    <p:extLst>
      <p:ext uri="{BB962C8B-B14F-4D97-AF65-F5344CB8AC3E}">
        <p14:creationId xmlns:p14="http://schemas.microsoft.com/office/powerpoint/2010/main" val="43233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Mid-Biennial Carryover Report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This will be run according to Fiscal Year End Closing Schedule</a:t>
            </a:r>
          </a:p>
          <a:p>
            <a:r>
              <a:rPr lang="en-US" sz="2800" dirty="0"/>
              <a:t>As of </a:t>
            </a:r>
            <a:r>
              <a:rPr lang="en-US" sz="2800" dirty="0" smtClean="0"/>
              <a:t>7/31/2020 </a:t>
            </a:r>
            <a:r>
              <a:rPr lang="en-US" sz="2800" dirty="0"/>
              <a:t>– agency review for corrections</a:t>
            </a:r>
          </a:p>
          <a:p>
            <a:r>
              <a:rPr lang="en-US" sz="2800" dirty="0"/>
              <a:t>As of </a:t>
            </a:r>
            <a:r>
              <a:rPr lang="en-US" sz="2800" dirty="0" smtClean="0"/>
              <a:t>8/14/2020 </a:t>
            </a:r>
            <a:r>
              <a:rPr lang="en-US" sz="2800" dirty="0"/>
              <a:t>– agency review for corrections</a:t>
            </a:r>
          </a:p>
          <a:p>
            <a:r>
              <a:rPr lang="en-US" sz="2800" dirty="0"/>
              <a:t>As of </a:t>
            </a:r>
            <a:r>
              <a:rPr lang="en-US" sz="2800" dirty="0" smtClean="0"/>
              <a:t>8/31/2020 </a:t>
            </a:r>
            <a:r>
              <a:rPr lang="en-US" sz="2800" dirty="0"/>
              <a:t>– this will be the Certified copy, director signature, submit by Sept </a:t>
            </a:r>
            <a:r>
              <a:rPr lang="en-US" sz="2800" dirty="0" smtClean="0"/>
              <a:t>18, 2020</a:t>
            </a:r>
            <a:endParaRPr lang="en-US" sz="2800" dirty="0"/>
          </a:p>
          <a:p>
            <a:endParaRPr lang="en-US" sz="2800" dirty="0"/>
          </a:p>
          <a:p>
            <a:r>
              <a:rPr lang="en-US" sz="2800" dirty="0"/>
              <a:t>Totals should match Encumbrance detail report and should be only valid encumbrances</a:t>
            </a:r>
          </a:p>
          <a:p>
            <a:endParaRPr lang="en-US" sz="2800" dirty="0"/>
          </a:p>
        </p:txBody>
      </p:sp>
    </p:spTree>
    <p:extLst>
      <p:ext uri="{BB962C8B-B14F-4D97-AF65-F5344CB8AC3E}">
        <p14:creationId xmlns:p14="http://schemas.microsoft.com/office/powerpoint/2010/main" val="404507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 Year Voucher Processing Menu</a:t>
            </a:r>
            <a:endParaRPr lang="en-US" dirty="0"/>
          </a:p>
        </p:txBody>
      </p:sp>
      <p:sp>
        <p:nvSpPr>
          <p:cNvPr id="3" name="Content Placeholder 2"/>
          <p:cNvSpPr>
            <a:spLocks noGrp="1"/>
          </p:cNvSpPr>
          <p:nvPr>
            <p:ph idx="1"/>
          </p:nvPr>
        </p:nvSpPr>
        <p:spPr/>
        <p:txBody>
          <a:bodyPr>
            <a:normAutofit/>
          </a:bodyPr>
          <a:lstStyle/>
          <a:p>
            <a:r>
              <a:rPr lang="en-US" sz="2800" dirty="0"/>
              <a:t>Use the prior year voucher processing menu throughout the year</a:t>
            </a:r>
          </a:p>
          <a:p>
            <a:pPr lvl="1"/>
            <a:r>
              <a:rPr lang="en-US" sz="1400" dirty="0"/>
              <a:t>Accounts Payable&gt;Prior Year Voucher Processing&gt;PY Voucher Entry</a:t>
            </a:r>
          </a:p>
          <a:p>
            <a:r>
              <a:rPr lang="en-US" sz="2800" dirty="0"/>
              <a:t>This is used to identify all accounts payable where goods or services were received in the prior fiscal </a:t>
            </a:r>
            <a:r>
              <a:rPr lang="en-US" sz="2800" dirty="0" smtClean="0"/>
              <a:t>year</a:t>
            </a:r>
            <a:endParaRPr lang="en-US" sz="2800" dirty="0"/>
          </a:p>
        </p:txBody>
      </p:sp>
    </p:spTree>
    <p:extLst>
      <p:ext uri="{BB962C8B-B14F-4D97-AF65-F5344CB8AC3E}">
        <p14:creationId xmlns:p14="http://schemas.microsoft.com/office/powerpoint/2010/main" val="279786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165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dirty="0" smtClean="0">
                <a:solidFill>
                  <a:schemeClr val="tx1"/>
                </a:solidFill>
              </a:rPr>
              <a:t>	</a:t>
            </a:r>
            <a:r>
              <a:rPr lang="en-US" sz="2400" dirty="0" smtClean="0">
                <a:solidFill>
                  <a:schemeClr val="tx1"/>
                </a:solidFill>
              </a:rPr>
              <a:t>Announcements &amp; Reminders</a:t>
            </a:r>
            <a:r>
              <a:rPr lang="en-US" dirty="0" smtClean="0">
                <a:solidFill>
                  <a:schemeClr val="tx1"/>
                </a:solidFill>
              </a:rPr>
              <a:t>	</a:t>
            </a:r>
            <a:endParaRPr lang="en-US" dirty="0">
              <a:solidFill>
                <a:schemeClr val="tx1"/>
              </a:solidFill>
            </a:endParaRPr>
          </a:p>
        </p:txBody>
      </p:sp>
      <p:sp>
        <p:nvSpPr>
          <p:cNvPr id="4" name="Content Placeholder 3"/>
          <p:cNvSpPr>
            <a:spLocks noGrp="1"/>
          </p:cNvSpPr>
          <p:nvPr>
            <p:ph sz="half" idx="2"/>
          </p:nvPr>
        </p:nvSpPr>
        <p:spPr/>
        <p:txBody>
          <a:bodyPr>
            <a:normAutofit fontScale="85000" lnSpcReduction="10000"/>
          </a:bodyPr>
          <a:lstStyle/>
          <a:p>
            <a:r>
              <a:rPr lang="en-US" sz="1700" b="1" dirty="0" smtClean="0"/>
              <a:t>Welcome</a:t>
            </a:r>
          </a:p>
          <a:p>
            <a:r>
              <a:rPr lang="en-US" sz="1700" b="1" dirty="0" smtClean="0"/>
              <a:t>Send questions to Chad through chat</a:t>
            </a:r>
          </a:p>
          <a:p>
            <a:r>
              <a:rPr lang="en-US" sz="1700" b="1" dirty="0" smtClean="0"/>
              <a:t>Introductions:  Kevin Le &amp; Chad Pinger</a:t>
            </a:r>
          </a:p>
          <a:p>
            <a:r>
              <a:rPr lang="en-US" sz="1700" b="1" dirty="0" smtClean="0"/>
              <a:t>Coronavirus Accounting Update</a:t>
            </a:r>
          </a:p>
          <a:p>
            <a:r>
              <a:rPr lang="en-US" sz="1700" b="1" dirty="0" smtClean="0"/>
              <a:t>Deactivation </a:t>
            </a:r>
            <a:r>
              <a:rPr lang="en-US" sz="1700" b="1" dirty="0"/>
              <a:t>of user IDs upon employee </a:t>
            </a:r>
            <a:r>
              <a:rPr lang="en-US" sz="1700" b="1" dirty="0" smtClean="0"/>
              <a:t>termination</a:t>
            </a:r>
          </a:p>
          <a:p>
            <a:r>
              <a:rPr lang="en-US" sz="1700" b="1" dirty="0" smtClean="0"/>
              <a:t>Object 521400 on OCIO IBTs</a:t>
            </a:r>
          </a:p>
          <a:p>
            <a:r>
              <a:rPr lang="en-US" sz="1700" b="1" dirty="0" smtClean="0"/>
              <a:t>Batches in ERROR status</a:t>
            </a:r>
          </a:p>
          <a:p>
            <a:r>
              <a:rPr lang="en-US" sz="1700" b="1" dirty="0" smtClean="0"/>
              <a:t>Requests for State Accounting</a:t>
            </a:r>
            <a:endParaRPr lang="en-US" sz="1700" dirty="0"/>
          </a:p>
          <a:p>
            <a:endParaRPr lang="en-US" dirty="0"/>
          </a:p>
        </p:txBody>
      </p:sp>
      <p:sp>
        <p:nvSpPr>
          <p:cNvPr id="5" name="Text Placeholder 4"/>
          <p:cNvSpPr>
            <a:spLocks noGrp="1"/>
          </p:cNvSpPr>
          <p:nvPr>
            <p:ph type="body" sz="quarter" idx="3"/>
          </p:nvPr>
        </p:nvSpPr>
        <p:spPr/>
        <p:txBody>
          <a:bodyPr/>
          <a:lstStyle/>
          <a:p>
            <a:r>
              <a:rPr lang="en-US" sz="2400" dirty="0" smtClean="0">
                <a:solidFill>
                  <a:schemeClr val="tx1"/>
                </a:solidFill>
              </a:rPr>
              <a:t>Presentations</a:t>
            </a:r>
            <a:endParaRPr lang="en-US" sz="2400" dirty="0">
              <a:solidFill>
                <a:schemeClr val="tx1"/>
              </a:solidFill>
            </a:endParaRPr>
          </a:p>
        </p:txBody>
      </p:sp>
      <p:sp>
        <p:nvSpPr>
          <p:cNvPr id="6" name="Content Placeholder 5"/>
          <p:cNvSpPr>
            <a:spLocks noGrp="1"/>
          </p:cNvSpPr>
          <p:nvPr>
            <p:ph sz="quarter" idx="4"/>
          </p:nvPr>
        </p:nvSpPr>
        <p:spPr/>
        <p:txBody>
          <a:bodyPr>
            <a:normAutofit/>
          </a:bodyPr>
          <a:lstStyle/>
          <a:p>
            <a:r>
              <a:rPr lang="en-US" sz="1700" b="1" dirty="0" smtClean="0"/>
              <a:t>Encumbrances</a:t>
            </a:r>
            <a:endParaRPr lang="en-US" sz="1700" dirty="0"/>
          </a:p>
          <a:p>
            <a:r>
              <a:rPr lang="en-US" sz="1700" b="1" dirty="0" smtClean="0"/>
              <a:t>Fiscal Year End Schedule</a:t>
            </a:r>
            <a:endParaRPr lang="en-US" sz="1700" dirty="0"/>
          </a:p>
          <a:p>
            <a:r>
              <a:rPr lang="en-US" sz="1700" b="1" dirty="0" smtClean="0"/>
              <a:t>Financial Reporting Package</a:t>
            </a:r>
            <a:endParaRPr lang="en-US" sz="1700" b="1" dirty="0"/>
          </a:p>
          <a:p>
            <a:r>
              <a:rPr lang="en-US" sz="1700" b="1" dirty="0" smtClean="0"/>
              <a:t>Unposted Fixed Assets</a:t>
            </a:r>
            <a:endParaRPr lang="en-US" sz="1700" dirty="0"/>
          </a:p>
          <a:p>
            <a:endParaRPr lang="en-US" dirty="0"/>
          </a:p>
        </p:txBody>
      </p:sp>
    </p:spTree>
    <p:extLst>
      <p:ext uri="{BB962C8B-B14F-4D97-AF65-F5344CB8AC3E}">
        <p14:creationId xmlns:p14="http://schemas.microsoft.com/office/powerpoint/2010/main" val="2531009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http://das.nebraska/accounting</a:t>
            </a:r>
            <a:endParaRPr lang="en-US" dirty="0" smtClean="0"/>
          </a:p>
          <a:p>
            <a:pPr lvl="1"/>
            <a:r>
              <a:rPr lang="en-US" dirty="0" smtClean="0"/>
              <a:t>Administrator’s Correspondence; closing schedule</a:t>
            </a:r>
          </a:p>
          <a:p>
            <a:pPr lvl="1"/>
            <a:r>
              <a:rPr lang="en-US" dirty="0" smtClean="0"/>
              <a:t>Accounting Policies; state accounting manual (section 11, encumbrance policy)</a:t>
            </a:r>
          </a:p>
          <a:p>
            <a:pPr lvl="1"/>
            <a:endParaRPr lang="en-US" dirty="0" smtClean="0">
              <a:hlinkClick r:id=""/>
            </a:endParaRPr>
          </a:p>
          <a:p>
            <a:r>
              <a:rPr lang="en-US" dirty="0" smtClean="0">
                <a:hlinkClick r:id=""/>
              </a:rPr>
              <a:t>http</a:t>
            </a:r>
            <a:r>
              <a:rPr lang="en-US" dirty="0">
                <a:hlinkClick r:id="rId3"/>
              </a:rPr>
              <a:t>://</a:t>
            </a:r>
            <a:r>
              <a:rPr lang="en-US" dirty="0" smtClean="0">
                <a:hlinkClick r:id="rId3"/>
              </a:rPr>
              <a:t>www.nebraskalegislature.gov/laws/browse-statutes.php</a:t>
            </a:r>
            <a:r>
              <a:rPr lang="en-US" dirty="0" smtClean="0"/>
              <a:t> ; statutes 81-138.01 – 81-138.04</a:t>
            </a:r>
          </a:p>
          <a:p>
            <a:endParaRPr lang="en-US" dirty="0"/>
          </a:p>
          <a:p>
            <a:r>
              <a:rPr lang="en-US" smtClean="0"/>
              <a:t>Sheryl </a:t>
            </a:r>
            <a:r>
              <a:rPr lang="en-US" dirty="0" smtClean="0"/>
              <a:t>Hesseltine</a:t>
            </a:r>
          </a:p>
          <a:p>
            <a:pPr lvl="1"/>
            <a:r>
              <a:rPr lang="en-US" dirty="0" smtClean="0">
                <a:hlinkClick r:id="rId4"/>
              </a:rPr>
              <a:t>sheryl.hesseltine@nebraska.gov</a:t>
            </a:r>
            <a:endParaRPr lang="en-US" dirty="0" smtClean="0"/>
          </a:p>
          <a:p>
            <a:pPr lvl="1"/>
            <a:r>
              <a:rPr lang="en-US" dirty="0" smtClean="0"/>
              <a:t>402-471-0610</a:t>
            </a:r>
            <a:endParaRPr lang="en-US" dirty="0"/>
          </a:p>
        </p:txBody>
      </p:sp>
    </p:spTree>
    <p:extLst>
      <p:ext uri="{BB962C8B-B14F-4D97-AF65-F5344CB8AC3E}">
        <p14:creationId xmlns:p14="http://schemas.microsoft.com/office/powerpoint/2010/main" val="2967549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dirty="0" smtClean="0"/>
              <a:t>Schedule of Expenditures of Federal Awards (SEFA)</a:t>
            </a:r>
            <a:endParaRPr lang="en-US" sz="4000" dirty="0"/>
          </a:p>
        </p:txBody>
      </p:sp>
      <p:sp>
        <p:nvSpPr>
          <p:cNvPr id="3" name="Subtitle 2"/>
          <p:cNvSpPr>
            <a:spLocks noGrp="1"/>
          </p:cNvSpPr>
          <p:nvPr>
            <p:ph type="subTitle" idx="1"/>
          </p:nvPr>
        </p:nvSpPr>
        <p:spPr/>
        <p:txBody>
          <a:bodyPr>
            <a:normAutofit/>
          </a:bodyPr>
          <a:lstStyle/>
          <a:p>
            <a:r>
              <a:rPr lang="en-US" sz="2400" dirty="0" smtClean="0"/>
              <a:t>Sheryl </a:t>
            </a:r>
            <a:r>
              <a:rPr lang="en-US" sz="2400" dirty="0"/>
              <a:t>Hesseltine</a:t>
            </a:r>
          </a:p>
        </p:txBody>
      </p:sp>
    </p:spTree>
    <p:extLst>
      <p:ext uri="{BB962C8B-B14F-4D97-AF65-F5344CB8AC3E}">
        <p14:creationId xmlns:p14="http://schemas.microsoft.com/office/powerpoint/2010/main" val="2968801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SEFA</a:t>
            </a:r>
            <a:endParaRPr lang="en-US" dirty="0"/>
          </a:p>
        </p:txBody>
      </p:sp>
      <p:sp>
        <p:nvSpPr>
          <p:cNvPr id="3" name="Content Placeholder 2"/>
          <p:cNvSpPr>
            <a:spLocks noGrp="1"/>
          </p:cNvSpPr>
          <p:nvPr>
            <p:ph idx="1"/>
          </p:nvPr>
        </p:nvSpPr>
        <p:spPr/>
        <p:txBody>
          <a:bodyPr/>
          <a:lstStyle/>
          <a:p>
            <a:r>
              <a:rPr lang="en-US" dirty="0" smtClean="0"/>
              <a:t>Agencies that receive Federal funds will get an email from State Accounting to verify the amount of Federal expenditures and sub-recipient expenditures in E1 for each federal award.</a:t>
            </a:r>
          </a:p>
          <a:p>
            <a:r>
              <a:rPr lang="en-US" dirty="0" smtClean="0"/>
              <a:t>An email will be sent around the first of July and a response will be due within a month.</a:t>
            </a:r>
            <a:endParaRPr lang="en-US" dirty="0"/>
          </a:p>
        </p:txBody>
      </p:sp>
    </p:spTree>
    <p:extLst>
      <p:ext uri="{BB962C8B-B14F-4D97-AF65-F5344CB8AC3E}">
        <p14:creationId xmlns:p14="http://schemas.microsoft.com/office/powerpoint/2010/main" val="3435757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Fiscal Year End Schedule</a:t>
            </a:r>
            <a:endParaRPr lang="en-US" dirty="0"/>
          </a:p>
        </p:txBody>
      </p:sp>
      <p:sp>
        <p:nvSpPr>
          <p:cNvPr id="3" name="Subtitle 2"/>
          <p:cNvSpPr>
            <a:spLocks noGrp="1"/>
          </p:cNvSpPr>
          <p:nvPr>
            <p:ph type="subTitle" idx="1"/>
          </p:nvPr>
        </p:nvSpPr>
        <p:spPr/>
        <p:txBody>
          <a:bodyPr/>
          <a:lstStyle/>
          <a:p>
            <a:r>
              <a:rPr lang="en-US" dirty="0" smtClean="0"/>
              <a:t>Sheryl Hesseltine</a:t>
            </a:r>
            <a:endParaRPr lang="en-US" dirty="0"/>
          </a:p>
        </p:txBody>
      </p:sp>
    </p:spTree>
    <p:extLst>
      <p:ext uri="{BB962C8B-B14F-4D97-AF65-F5344CB8AC3E}">
        <p14:creationId xmlns:p14="http://schemas.microsoft.com/office/powerpoint/2010/main" val="3569628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June 5, 2020</a:t>
            </a:r>
            <a:endParaRPr lang="en-US" dirty="0"/>
          </a:p>
        </p:txBody>
      </p:sp>
      <p:sp>
        <p:nvSpPr>
          <p:cNvPr id="3" name="Content Placeholder 2"/>
          <p:cNvSpPr>
            <a:spLocks noGrp="1"/>
          </p:cNvSpPr>
          <p:nvPr>
            <p:ph idx="1"/>
          </p:nvPr>
        </p:nvSpPr>
        <p:spPr/>
        <p:txBody>
          <a:bodyPr/>
          <a:lstStyle/>
          <a:p>
            <a:r>
              <a:rPr lang="en-US" dirty="0" smtClean="0"/>
              <a:t>Review open manual encumbrances</a:t>
            </a:r>
          </a:p>
        </p:txBody>
      </p:sp>
    </p:spTree>
    <p:extLst>
      <p:ext uri="{BB962C8B-B14F-4D97-AF65-F5344CB8AC3E}">
        <p14:creationId xmlns:p14="http://schemas.microsoft.com/office/powerpoint/2010/main" val="4045832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June </a:t>
            </a:r>
            <a:r>
              <a:rPr lang="en-US" dirty="0"/>
              <a:t>8</a:t>
            </a:r>
            <a:r>
              <a:rPr lang="en-US" dirty="0" smtClean="0"/>
              <a:t>, 2020</a:t>
            </a:r>
            <a:endParaRPr lang="en-US" dirty="0"/>
          </a:p>
        </p:txBody>
      </p:sp>
      <p:sp>
        <p:nvSpPr>
          <p:cNvPr id="3" name="Content Placeholder 2"/>
          <p:cNvSpPr>
            <a:spLocks noGrp="1"/>
          </p:cNvSpPr>
          <p:nvPr>
            <p:ph idx="1"/>
          </p:nvPr>
        </p:nvSpPr>
        <p:spPr/>
        <p:txBody>
          <a:bodyPr/>
          <a:lstStyle/>
          <a:p>
            <a:r>
              <a:rPr lang="en-US" dirty="0" smtClean="0"/>
              <a:t>Review Service PO’s (O9, Z8, or X6)</a:t>
            </a:r>
          </a:p>
          <a:p>
            <a:r>
              <a:rPr lang="en-US" dirty="0" smtClean="0"/>
              <a:t>Review of Received </a:t>
            </a:r>
            <a:r>
              <a:rPr lang="en-US" dirty="0"/>
              <a:t>N</a:t>
            </a:r>
            <a:r>
              <a:rPr lang="en-US" dirty="0" smtClean="0"/>
              <a:t>ot Vouchered (211700)</a:t>
            </a:r>
          </a:p>
          <a:p>
            <a:r>
              <a:rPr lang="en-US" dirty="0" smtClean="0"/>
              <a:t>Open Purchase Orders</a:t>
            </a:r>
          </a:p>
          <a:p>
            <a:r>
              <a:rPr lang="en-US" dirty="0" smtClean="0"/>
              <a:t>Petty cash funds and vendor deposit accounts</a:t>
            </a:r>
          </a:p>
          <a:p>
            <a:r>
              <a:rPr lang="en-US" dirty="0" smtClean="0"/>
              <a:t>Review of all balance sheet accounts (100000-399999)</a:t>
            </a:r>
            <a:endParaRPr lang="en-US" dirty="0"/>
          </a:p>
        </p:txBody>
      </p:sp>
    </p:spTree>
    <p:extLst>
      <p:ext uri="{BB962C8B-B14F-4D97-AF65-F5344CB8AC3E}">
        <p14:creationId xmlns:p14="http://schemas.microsoft.com/office/powerpoint/2010/main" val="1579926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June 11, 2020</a:t>
            </a:r>
            <a:endParaRPr lang="en-US" dirty="0"/>
          </a:p>
        </p:txBody>
      </p:sp>
      <p:sp>
        <p:nvSpPr>
          <p:cNvPr id="3" name="Content Placeholder 2"/>
          <p:cNvSpPr>
            <a:spLocks noGrp="1"/>
          </p:cNvSpPr>
          <p:nvPr>
            <p:ph idx="1"/>
          </p:nvPr>
        </p:nvSpPr>
        <p:spPr/>
        <p:txBody>
          <a:bodyPr/>
          <a:lstStyle/>
          <a:p>
            <a:r>
              <a:rPr lang="en-US" dirty="0" smtClean="0"/>
              <a:t>Bi-weekly payroll (B12) due for certification</a:t>
            </a:r>
            <a:endParaRPr lang="en-US" dirty="0"/>
          </a:p>
        </p:txBody>
      </p:sp>
    </p:spTree>
    <p:extLst>
      <p:ext uri="{BB962C8B-B14F-4D97-AF65-F5344CB8AC3E}">
        <p14:creationId xmlns:p14="http://schemas.microsoft.com/office/powerpoint/2010/main" val="258177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June 23, 2020</a:t>
            </a:r>
            <a:endParaRPr lang="en-US" dirty="0"/>
          </a:p>
        </p:txBody>
      </p:sp>
      <p:sp>
        <p:nvSpPr>
          <p:cNvPr id="3" name="Content Placeholder 2"/>
          <p:cNvSpPr>
            <a:spLocks noGrp="1"/>
          </p:cNvSpPr>
          <p:nvPr>
            <p:ph idx="1"/>
          </p:nvPr>
        </p:nvSpPr>
        <p:spPr/>
        <p:txBody>
          <a:bodyPr/>
          <a:lstStyle/>
          <a:p>
            <a:r>
              <a:rPr lang="en-US" dirty="0" smtClean="0"/>
              <a:t>June monthly payroll due for certification</a:t>
            </a:r>
            <a:endParaRPr lang="en-US" dirty="0"/>
          </a:p>
        </p:txBody>
      </p:sp>
    </p:spTree>
    <p:extLst>
      <p:ext uri="{BB962C8B-B14F-4D97-AF65-F5344CB8AC3E}">
        <p14:creationId xmlns:p14="http://schemas.microsoft.com/office/powerpoint/2010/main" val="1036598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Thursday, June 25, 2020</a:t>
            </a:r>
            <a:br>
              <a:rPr lang="en-US" sz="3600" dirty="0" smtClean="0"/>
            </a:br>
            <a:r>
              <a:rPr lang="en-US" sz="1800" b="1" dirty="0" smtClean="0"/>
              <a:t>(procurement roles will be taken away at 5:00 p.m.)</a:t>
            </a:r>
            <a:endParaRPr lang="en-US" sz="1800" b="1" dirty="0"/>
          </a:p>
        </p:txBody>
      </p:sp>
      <p:sp>
        <p:nvSpPr>
          <p:cNvPr id="3" name="Content Placeholder 2"/>
          <p:cNvSpPr>
            <a:spLocks noGrp="1"/>
          </p:cNvSpPr>
          <p:nvPr>
            <p:ph idx="1"/>
          </p:nvPr>
        </p:nvSpPr>
        <p:spPr/>
        <p:txBody>
          <a:bodyPr>
            <a:normAutofit fontScale="92500" lnSpcReduction="20000"/>
          </a:bodyPr>
          <a:lstStyle/>
          <a:p>
            <a:r>
              <a:rPr lang="en-US" dirty="0" smtClean="0"/>
              <a:t>Bi-weekly payroll (B13) due for certification</a:t>
            </a:r>
          </a:p>
          <a:p>
            <a:r>
              <a:rPr lang="en-US" dirty="0" smtClean="0"/>
              <a:t>Unposted Fixed Asset Report</a:t>
            </a:r>
          </a:p>
          <a:p>
            <a:r>
              <a:rPr lang="en-US" dirty="0" smtClean="0"/>
              <a:t>Fixed Asset No Cost Integrity Report</a:t>
            </a:r>
          </a:p>
          <a:p>
            <a:r>
              <a:rPr lang="en-US" dirty="0" smtClean="0"/>
              <a:t>All Service PO’s (O9, Z8, or X6)</a:t>
            </a:r>
          </a:p>
          <a:p>
            <a:r>
              <a:rPr lang="en-US" dirty="0" smtClean="0"/>
              <a:t>Manual Encumbrances from prior year - liquidate</a:t>
            </a:r>
          </a:p>
          <a:p>
            <a:r>
              <a:rPr lang="en-US" dirty="0" smtClean="0"/>
              <a:t>Allotment Status Report</a:t>
            </a:r>
          </a:p>
          <a:p>
            <a:r>
              <a:rPr lang="en-US" dirty="0" smtClean="0"/>
              <a:t>Review any outstanding cash transactions related to the Treasurer’s office</a:t>
            </a:r>
          </a:p>
          <a:p>
            <a:r>
              <a:rPr lang="en-US" b="1" u="sng" dirty="0" smtClean="0"/>
              <a:t>LAST DAY TO POST FISCAL YEAR END 6/30/20 TRANSACTIONS</a:t>
            </a:r>
          </a:p>
        </p:txBody>
      </p:sp>
    </p:spTree>
    <p:extLst>
      <p:ext uri="{BB962C8B-B14F-4D97-AF65-F5344CB8AC3E}">
        <p14:creationId xmlns:p14="http://schemas.microsoft.com/office/powerpoint/2010/main" val="1694818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June 29, 2020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purchasing activity without authorization from Materiel. Do not perform a receipt function against an outstanding purchase order for current period or a future period unless authorized since these must be posted before year-end.</a:t>
            </a:r>
          </a:p>
          <a:p>
            <a:r>
              <a:rPr lang="en-US" dirty="0" smtClean="0"/>
              <a:t>Only volume voucher payments and emergency payments.</a:t>
            </a:r>
          </a:p>
          <a:p>
            <a:r>
              <a:rPr lang="en-US" dirty="0" smtClean="0"/>
              <a:t>Line Type 4 – vouchers with July 2020 GL dates, do not adjust voucher amount until July</a:t>
            </a:r>
          </a:p>
          <a:p>
            <a:r>
              <a:rPr lang="en-US" dirty="0" smtClean="0"/>
              <a:t>Legally required expenditures for E1 Fiscal Year 19 (July 1, 2019 to June 30, 2020) will be allowed to post only with prior notification and approval by State Accounting</a:t>
            </a:r>
            <a:endParaRPr lang="en-US" dirty="0"/>
          </a:p>
        </p:txBody>
      </p:sp>
    </p:spTree>
    <p:extLst>
      <p:ext uri="{BB962C8B-B14F-4D97-AF65-F5344CB8AC3E}">
        <p14:creationId xmlns:p14="http://schemas.microsoft.com/office/powerpoint/2010/main" val="3321407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Coronavirus Accounting Update</a:t>
            </a:r>
            <a:endParaRPr lang="en-US" b="1" dirty="0"/>
          </a:p>
          <a:p>
            <a:pPr marL="0" indent="0">
              <a:buNone/>
            </a:pPr>
            <a:r>
              <a:rPr lang="en-US" b="1" u="sng" dirty="0"/>
              <a:t>State Response</a:t>
            </a:r>
            <a:endParaRPr lang="en-US" dirty="0"/>
          </a:p>
          <a:p>
            <a:r>
              <a:rPr lang="en-US" dirty="0"/>
              <a:t>March 25, 2020</a:t>
            </a:r>
          </a:p>
          <a:p>
            <a:pPr lvl="0"/>
            <a:r>
              <a:rPr lang="en-US" dirty="0"/>
              <a:t>LB1198</a:t>
            </a:r>
          </a:p>
          <a:p>
            <a:pPr lvl="1"/>
            <a:r>
              <a:rPr lang="en-US" dirty="0"/>
              <a:t>$83,619,600 transferred from the Cash Reserve Fund</a:t>
            </a:r>
          </a:p>
          <a:p>
            <a:pPr lvl="2"/>
            <a:r>
              <a:rPr lang="en-US" dirty="0"/>
              <a:t>To aid in carrying out the goals of the Governor’s Emergency Program</a:t>
            </a:r>
          </a:p>
          <a:p>
            <a:pPr marL="0" indent="0">
              <a:buNone/>
            </a:pPr>
            <a:endParaRPr lang="en-US" dirty="0" smtClean="0"/>
          </a:p>
        </p:txBody>
      </p:sp>
    </p:spTree>
    <p:extLst>
      <p:ext uri="{BB962C8B-B14F-4D97-AF65-F5344CB8AC3E}">
        <p14:creationId xmlns:p14="http://schemas.microsoft.com/office/powerpoint/2010/main" val="4255377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June 30, 2020</a:t>
            </a:r>
            <a:endParaRPr lang="en-US" dirty="0"/>
          </a:p>
        </p:txBody>
      </p:sp>
      <p:sp>
        <p:nvSpPr>
          <p:cNvPr id="3" name="Content Placeholder 2"/>
          <p:cNvSpPr>
            <a:spLocks noGrp="1"/>
          </p:cNvSpPr>
          <p:nvPr>
            <p:ph idx="1"/>
          </p:nvPr>
        </p:nvSpPr>
        <p:spPr/>
        <p:txBody>
          <a:bodyPr>
            <a:normAutofit fontScale="92500"/>
          </a:bodyPr>
          <a:lstStyle/>
          <a:p>
            <a:r>
              <a:rPr lang="en-US" dirty="0" smtClean="0"/>
              <a:t>Treasurer’s Office cut off for deposits – 9:00 A.M.</a:t>
            </a:r>
          </a:p>
          <a:p>
            <a:pPr lvl="1"/>
            <a:r>
              <a:rPr lang="en-US" dirty="0" smtClean="0"/>
              <a:t>Requirements may be altered if we are still in a direct agency deposit to bank situation</a:t>
            </a:r>
          </a:p>
          <a:p>
            <a:r>
              <a:rPr lang="en-US" dirty="0" smtClean="0"/>
              <a:t>No purchasing or posting activities </a:t>
            </a:r>
          </a:p>
          <a:p>
            <a:r>
              <a:rPr lang="en-US" dirty="0" smtClean="0"/>
              <a:t>If there are outstanding issues for your agency that will have a financial impact, contact Sheryl Hesseltine by 12:00 P.M.</a:t>
            </a:r>
          </a:p>
          <a:p>
            <a:r>
              <a:rPr lang="en-US" dirty="0" smtClean="0"/>
              <a:t>E1 will be shut down for all agencies at 4:00 P.M.</a:t>
            </a:r>
          </a:p>
          <a:p>
            <a:r>
              <a:rPr lang="en-US" dirty="0" smtClean="0"/>
              <a:t>Outstanding purchase orders (not received) will be rolled over to the new fiscal year</a:t>
            </a:r>
            <a:endParaRPr lang="en-US" dirty="0"/>
          </a:p>
        </p:txBody>
      </p:sp>
    </p:spTree>
    <p:extLst>
      <p:ext uri="{BB962C8B-B14F-4D97-AF65-F5344CB8AC3E}">
        <p14:creationId xmlns:p14="http://schemas.microsoft.com/office/powerpoint/2010/main" val="768098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July 1, 2020</a:t>
            </a:r>
            <a:endParaRPr lang="en-US" dirty="0"/>
          </a:p>
        </p:txBody>
      </p:sp>
      <p:sp>
        <p:nvSpPr>
          <p:cNvPr id="3" name="Content Placeholder 2"/>
          <p:cNvSpPr>
            <a:spLocks noGrp="1"/>
          </p:cNvSpPr>
          <p:nvPr>
            <p:ph idx="1"/>
          </p:nvPr>
        </p:nvSpPr>
        <p:spPr/>
        <p:txBody>
          <a:bodyPr>
            <a:normAutofit fontScale="92500"/>
          </a:bodyPr>
          <a:lstStyle/>
          <a:p>
            <a:r>
              <a:rPr lang="en-US" b="1" u="sng" dirty="0" smtClean="0"/>
              <a:t>NO POSTING UNTIL FLASH MEMO IS RECEIVED THAT YEAR END CLOSE IS COMPLETE – ANTICIPATED BY WEDNESDAY, JULY 1, 2020 AT 7:00 A.M.</a:t>
            </a:r>
          </a:p>
          <a:p>
            <a:r>
              <a:rPr lang="en-US" dirty="0" smtClean="0"/>
              <a:t>First allotment of new fiscal year appropriations provided by Budget Division</a:t>
            </a:r>
          </a:p>
          <a:p>
            <a:r>
              <a:rPr lang="en-US" dirty="0" smtClean="0"/>
              <a:t>Prior year voucher processing when appropriate</a:t>
            </a:r>
          </a:p>
          <a:p>
            <a:r>
              <a:rPr lang="en-US" dirty="0" smtClean="0"/>
              <a:t>July 1, 2020 Allotment Status Report</a:t>
            </a:r>
          </a:p>
          <a:p>
            <a:r>
              <a:rPr lang="en-US" dirty="0" smtClean="0"/>
              <a:t>Review open Purchase Orders to be sure rollover is correct</a:t>
            </a:r>
            <a:endParaRPr lang="en-US" dirty="0"/>
          </a:p>
        </p:txBody>
      </p:sp>
    </p:spTree>
    <p:extLst>
      <p:ext uri="{BB962C8B-B14F-4D97-AF65-F5344CB8AC3E}">
        <p14:creationId xmlns:p14="http://schemas.microsoft.com/office/powerpoint/2010/main" val="4131010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July 2, 2020</a:t>
            </a:r>
            <a:endParaRPr lang="en-US" dirty="0"/>
          </a:p>
        </p:txBody>
      </p:sp>
      <p:sp>
        <p:nvSpPr>
          <p:cNvPr id="3" name="Content Placeholder 2"/>
          <p:cNvSpPr>
            <a:spLocks noGrp="1"/>
          </p:cNvSpPr>
          <p:nvPr>
            <p:ph idx="1"/>
          </p:nvPr>
        </p:nvSpPr>
        <p:spPr/>
        <p:txBody>
          <a:bodyPr/>
          <a:lstStyle/>
          <a:p>
            <a:r>
              <a:rPr lang="en-US" dirty="0" smtClean="0"/>
              <a:t>Prior year manual encumbrances that were voided (to be carried over) may be re-entered</a:t>
            </a:r>
          </a:p>
          <a:p>
            <a:r>
              <a:rPr lang="en-US" dirty="0" smtClean="0"/>
              <a:t>Start entering valid manual encumbrances</a:t>
            </a:r>
          </a:p>
          <a:p>
            <a:r>
              <a:rPr lang="en-US" dirty="0" smtClean="0"/>
              <a:t>Encumbrance Detail Report</a:t>
            </a:r>
            <a:endParaRPr lang="en-US" dirty="0"/>
          </a:p>
        </p:txBody>
      </p:sp>
    </p:spTree>
    <p:extLst>
      <p:ext uri="{BB962C8B-B14F-4D97-AF65-F5344CB8AC3E}">
        <p14:creationId xmlns:p14="http://schemas.microsoft.com/office/powerpoint/2010/main" val="3464235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July 15, 2020</a:t>
            </a:r>
            <a:endParaRPr lang="en-US" dirty="0"/>
          </a:p>
        </p:txBody>
      </p:sp>
      <p:sp>
        <p:nvSpPr>
          <p:cNvPr id="3" name="Content Placeholder 2"/>
          <p:cNvSpPr>
            <a:spLocks noGrp="1"/>
          </p:cNvSpPr>
          <p:nvPr>
            <p:ph idx="1"/>
          </p:nvPr>
        </p:nvSpPr>
        <p:spPr/>
        <p:txBody>
          <a:bodyPr/>
          <a:lstStyle/>
          <a:p>
            <a:r>
              <a:rPr lang="en-US" dirty="0" smtClean="0"/>
              <a:t>State Accounting will calculate accrued payroll based on July 1</a:t>
            </a:r>
            <a:r>
              <a:rPr lang="en-US" baseline="30000" dirty="0" smtClean="0"/>
              <a:t>st</a:t>
            </a:r>
            <a:r>
              <a:rPr lang="en-US" dirty="0" smtClean="0"/>
              <a:t> and July 15</a:t>
            </a:r>
            <a:r>
              <a:rPr lang="en-US" baseline="30000" dirty="0" smtClean="0"/>
              <a:t>th</a:t>
            </a:r>
            <a:r>
              <a:rPr lang="en-US" dirty="0" smtClean="0"/>
              <a:t> biweekly payrolls</a:t>
            </a:r>
          </a:p>
          <a:p>
            <a:r>
              <a:rPr lang="en-US" dirty="0" smtClean="0"/>
              <a:t>July 1</a:t>
            </a:r>
            <a:r>
              <a:rPr lang="en-US" baseline="30000" dirty="0" smtClean="0"/>
              <a:t>st</a:t>
            </a:r>
            <a:r>
              <a:rPr lang="en-US" dirty="0" smtClean="0"/>
              <a:t>  payroll is 100% June hours</a:t>
            </a:r>
          </a:p>
          <a:p>
            <a:r>
              <a:rPr lang="en-US" dirty="0" smtClean="0"/>
              <a:t>July 15</a:t>
            </a:r>
            <a:r>
              <a:rPr lang="en-US" baseline="30000" dirty="0" smtClean="0"/>
              <a:t>th</a:t>
            </a:r>
            <a:r>
              <a:rPr lang="en-US" dirty="0" smtClean="0"/>
              <a:t> payroll is 70% June hours</a:t>
            </a:r>
          </a:p>
          <a:p>
            <a:r>
              <a:rPr lang="en-US" dirty="0" smtClean="0"/>
              <a:t>Contact State Accounting if you use a different method or have questions</a:t>
            </a:r>
            <a:endParaRPr lang="en-US" dirty="0"/>
          </a:p>
        </p:txBody>
      </p:sp>
    </p:spTree>
    <p:extLst>
      <p:ext uri="{BB962C8B-B14F-4D97-AF65-F5344CB8AC3E}">
        <p14:creationId xmlns:p14="http://schemas.microsoft.com/office/powerpoint/2010/main" val="2205751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July 31, 2020</a:t>
            </a:r>
            <a:endParaRPr lang="en-US" dirty="0"/>
          </a:p>
        </p:txBody>
      </p:sp>
      <p:sp>
        <p:nvSpPr>
          <p:cNvPr id="3" name="Content Placeholder 2"/>
          <p:cNvSpPr>
            <a:spLocks noGrp="1"/>
          </p:cNvSpPr>
          <p:nvPr>
            <p:ph idx="1"/>
          </p:nvPr>
        </p:nvSpPr>
        <p:spPr/>
        <p:txBody>
          <a:bodyPr/>
          <a:lstStyle/>
          <a:p>
            <a:r>
              <a:rPr lang="en-US" dirty="0" smtClean="0"/>
              <a:t>Complete entry of E1 Fiscal Year 20 budgeted amounts for the Budget Status Report</a:t>
            </a:r>
            <a:endParaRPr lang="en-US" dirty="0"/>
          </a:p>
        </p:txBody>
      </p:sp>
    </p:spTree>
    <p:extLst>
      <p:ext uri="{BB962C8B-B14F-4D97-AF65-F5344CB8AC3E}">
        <p14:creationId xmlns:p14="http://schemas.microsoft.com/office/powerpoint/2010/main" val="784647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Mid-Biennial Carryover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First draft as of 7/31/20 – run on Monday, August 3, 2020</a:t>
            </a:r>
          </a:p>
          <a:p>
            <a:r>
              <a:rPr lang="en-US" dirty="0" smtClean="0"/>
              <a:t>Second draft as of 8/14/20 – run on Monday, August 17, 2020</a:t>
            </a:r>
          </a:p>
          <a:p>
            <a:r>
              <a:rPr lang="en-US" dirty="0" smtClean="0"/>
              <a:t>Certified version as of 8/31/20 – run on Tuesday, September 1, 2020</a:t>
            </a:r>
          </a:p>
          <a:p>
            <a:endParaRPr lang="en-US" dirty="0"/>
          </a:p>
          <a:p>
            <a:r>
              <a:rPr lang="en-US" dirty="0" smtClean="0"/>
              <a:t>Certified Biennial Carryover Report (signed copy) due to State Accounting by Friday, September 18, 2020</a:t>
            </a:r>
          </a:p>
          <a:p>
            <a:pPr lvl="1"/>
            <a:r>
              <a:rPr lang="en-US" dirty="0" smtClean="0"/>
              <a:t>Blank reports must be sent in as well</a:t>
            </a:r>
            <a:endParaRPr lang="en-US" dirty="0"/>
          </a:p>
        </p:txBody>
      </p:sp>
    </p:spTree>
    <p:extLst>
      <p:ext uri="{BB962C8B-B14F-4D97-AF65-F5344CB8AC3E}">
        <p14:creationId xmlns:p14="http://schemas.microsoft.com/office/powerpoint/2010/main" val="3334400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September 30, 2020</a:t>
            </a:r>
            <a:endParaRPr lang="en-US" dirty="0"/>
          </a:p>
        </p:txBody>
      </p:sp>
      <p:sp>
        <p:nvSpPr>
          <p:cNvPr id="3" name="Content Placeholder 2"/>
          <p:cNvSpPr>
            <a:spLocks noGrp="1"/>
          </p:cNvSpPr>
          <p:nvPr>
            <p:ph idx="1"/>
          </p:nvPr>
        </p:nvSpPr>
        <p:spPr/>
        <p:txBody>
          <a:bodyPr/>
          <a:lstStyle/>
          <a:p>
            <a:r>
              <a:rPr lang="en-US" dirty="0" smtClean="0"/>
              <a:t>State Budget division completes review of certified encumbrances</a:t>
            </a:r>
          </a:p>
          <a:p>
            <a:r>
              <a:rPr lang="en-US" dirty="0" smtClean="0"/>
              <a:t>Re-appropriation provided as appropriate</a:t>
            </a:r>
          </a:p>
          <a:p>
            <a:r>
              <a:rPr lang="en-US" dirty="0" smtClean="0"/>
              <a:t>After certification process completed, State Accounting will liquidate payroll encumbrances that we entered</a:t>
            </a:r>
            <a:endParaRPr lang="en-US" dirty="0"/>
          </a:p>
        </p:txBody>
      </p:sp>
    </p:spTree>
    <p:extLst>
      <p:ext uri="{BB962C8B-B14F-4D97-AF65-F5344CB8AC3E}">
        <p14:creationId xmlns:p14="http://schemas.microsoft.com/office/powerpoint/2010/main" val="752026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105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Reminders</a:t>
            </a:r>
            <a:br>
              <a:rPr lang="en-US" dirty="0" smtClean="0"/>
            </a:br>
            <a:r>
              <a:rPr lang="en-US" sz="2400" dirty="0" smtClean="0"/>
              <a:t>Chart of Accounts</a:t>
            </a:r>
            <a:endParaRPr lang="en-US" dirty="0"/>
          </a:p>
        </p:txBody>
      </p:sp>
      <p:sp>
        <p:nvSpPr>
          <p:cNvPr id="5" name="Subtitle 4"/>
          <p:cNvSpPr>
            <a:spLocks noGrp="1"/>
          </p:cNvSpPr>
          <p:nvPr>
            <p:ph idx="1"/>
          </p:nvPr>
        </p:nvSpPr>
        <p:spPr/>
        <p:txBody>
          <a:bodyPr/>
          <a:lstStyle/>
          <a:p>
            <a:pPr lvl="1"/>
            <a:r>
              <a:rPr lang="en-US" dirty="0" smtClean="0"/>
              <a:t>Do not use object 583300</a:t>
            </a:r>
          </a:p>
          <a:p>
            <a:pPr lvl="1"/>
            <a:r>
              <a:rPr lang="en-US" dirty="0" smtClean="0"/>
              <a:t>5834** object codes</a:t>
            </a:r>
          </a:p>
          <a:p>
            <a:pPr lvl="2"/>
            <a:r>
              <a:rPr lang="en-US" dirty="0" smtClean="0"/>
              <a:t>583400 IT HARDWARE EQUIPMENT has been inactivated on E1</a:t>
            </a:r>
          </a:p>
          <a:p>
            <a:pPr lvl="2"/>
            <a:r>
              <a:rPr lang="en-US" dirty="0" smtClean="0"/>
              <a:t>Agencies should now be using the 583410 – 583470 object range according to the type of equipment purchased</a:t>
            </a:r>
          </a:p>
          <a:p>
            <a:pPr lvl="2"/>
            <a:r>
              <a:rPr lang="en-US" dirty="0" smtClean="0"/>
              <a:t>The purpose of this was to record at a more detailed level</a:t>
            </a:r>
          </a:p>
          <a:p>
            <a:pPr lvl="3"/>
            <a:r>
              <a:rPr lang="en-US" dirty="0" smtClean="0"/>
              <a:t>Note:  The descriptions in the Chart of Accounts on State Accounting’s website are currently being updated</a:t>
            </a:r>
          </a:p>
          <a:p>
            <a:pPr lvl="2"/>
            <a:endParaRPr lang="en-US" dirty="0" smtClean="0"/>
          </a:p>
          <a:p>
            <a:pPr lvl="2"/>
            <a:endParaRPr lang="en-US" dirty="0"/>
          </a:p>
          <a:p>
            <a:pPr marL="457200" lvl="1" indent="0">
              <a:buNone/>
            </a:pPr>
            <a:endParaRPr lang="en-US" dirty="0" smtClean="0"/>
          </a:p>
          <a:p>
            <a:endParaRPr lang="en-US" dirty="0" smtClean="0"/>
          </a:p>
          <a:p>
            <a:pPr marL="0" indent="0">
              <a:buNone/>
            </a:pPr>
            <a:endParaRPr lang="en-US" dirty="0" smtClean="0"/>
          </a:p>
          <a:p>
            <a:pPr lvl="1"/>
            <a:endParaRPr lang="en-US" dirty="0"/>
          </a:p>
          <a:p>
            <a:endParaRPr lang="en-US" dirty="0" smtClean="0"/>
          </a:p>
        </p:txBody>
      </p:sp>
    </p:spTree>
    <p:extLst>
      <p:ext uri="{BB962C8B-B14F-4D97-AF65-F5344CB8AC3E}">
        <p14:creationId xmlns:p14="http://schemas.microsoft.com/office/powerpoint/2010/main" val="2187496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a:t>
            </a:r>
            <a:endParaRPr lang="en-US" dirty="0"/>
          </a:p>
        </p:txBody>
      </p:sp>
      <p:sp>
        <p:nvSpPr>
          <p:cNvPr id="5" name="Subtitle 4"/>
          <p:cNvSpPr>
            <a:spLocks noGrp="1"/>
          </p:cNvSpPr>
          <p:nvPr>
            <p:ph idx="1"/>
          </p:nvPr>
        </p:nvSpPr>
        <p:spPr/>
        <p:txBody>
          <a:bodyPr>
            <a:normAutofit fontScale="85000" lnSpcReduction="10000"/>
          </a:bodyPr>
          <a:lstStyle/>
          <a:p>
            <a:pPr lvl="1"/>
            <a:r>
              <a:rPr lang="en-US" dirty="0" smtClean="0"/>
              <a:t>583410 SERVER EQUIP</a:t>
            </a:r>
          </a:p>
          <a:p>
            <a:pPr lvl="1"/>
            <a:r>
              <a:rPr lang="en-US" dirty="0" smtClean="0"/>
              <a:t>583420 MIDRANGE COMPUTING EQUIP</a:t>
            </a:r>
          </a:p>
          <a:p>
            <a:pPr lvl="1"/>
            <a:r>
              <a:rPr lang="en-US" dirty="0" smtClean="0"/>
              <a:t>583430  MAINFRAME COMPUTING EQUIP</a:t>
            </a:r>
          </a:p>
          <a:p>
            <a:pPr lvl="1"/>
            <a:r>
              <a:rPr lang="en-US" dirty="0" smtClean="0"/>
              <a:t>583440  DATA STORAGE EQUIPMENT</a:t>
            </a:r>
          </a:p>
          <a:p>
            <a:pPr lvl="1"/>
            <a:r>
              <a:rPr lang="en-US" dirty="0" smtClean="0"/>
              <a:t>583450  NETWORKING EQUIPMENT</a:t>
            </a:r>
          </a:p>
          <a:p>
            <a:pPr lvl="1"/>
            <a:r>
              <a:rPr lang="en-US" dirty="0" smtClean="0"/>
              <a:t>583460  VOICE EQUIP</a:t>
            </a:r>
          </a:p>
          <a:p>
            <a:pPr lvl="1"/>
            <a:r>
              <a:rPr lang="en-US" dirty="0" smtClean="0"/>
              <a:t>583470  PERSONAL COMPUTING EQUIP</a:t>
            </a:r>
          </a:p>
          <a:p>
            <a:pPr lvl="1"/>
            <a:r>
              <a:rPr lang="en-US" dirty="0" smtClean="0"/>
              <a:t>583480  VIDEO EQUIP</a:t>
            </a:r>
          </a:p>
          <a:p>
            <a:pPr lvl="1"/>
            <a:r>
              <a:rPr lang="en-US" dirty="0" smtClean="0"/>
              <a:t>583490  RADIO EQUIP</a:t>
            </a:r>
          </a:p>
          <a:p>
            <a:pPr lvl="2"/>
            <a:endParaRPr lang="en-US" dirty="0" smtClean="0"/>
          </a:p>
          <a:p>
            <a:pPr lvl="2"/>
            <a:endParaRPr lang="en-US" dirty="0"/>
          </a:p>
          <a:p>
            <a:pPr marL="457200" lvl="1" indent="0">
              <a:buNone/>
            </a:pPr>
            <a:endParaRPr lang="en-US" dirty="0" smtClean="0"/>
          </a:p>
          <a:p>
            <a:endParaRPr lang="en-US" dirty="0" smtClean="0"/>
          </a:p>
          <a:p>
            <a:pPr marL="0" indent="0">
              <a:buNone/>
            </a:pPr>
            <a:endParaRPr lang="en-US" dirty="0" smtClean="0"/>
          </a:p>
          <a:p>
            <a:pPr lvl="1"/>
            <a:endParaRPr lang="en-US" dirty="0"/>
          </a:p>
          <a:p>
            <a:endParaRPr lang="en-US" dirty="0" smtClean="0"/>
          </a:p>
        </p:txBody>
      </p:sp>
    </p:spTree>
    <p:extLst>
      <p:ext uri="{BB962C8B-B14F-4D97-AF65-F5344CB8AC3E}">
        <p14:creationId xmlns:p14="http://schemas.microsoft.com/office/powerpoint/2010/main" val="4111315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Coronavirus Accounting Update</a:t>
            </a:r>
            <a:endParaRPr lang="en-US" b="1" dirty="0"/>
          </a:p>
          <a:p>
            <a:pPr marL="0" indent="0">
              <a:buNone/>
            </a:pPr>
            <a:r>
              <a:rPr lang="en-US" b="1" u="sng" dirty="0"/>
              <a:t>Federal Response</a:t>
            </a:r>
            <a:endParaRPr lang="en-US" dirty="0"/>
          </a:p>
          <a:p>
            <a:r>
              <a:rPr lang="en-US" dirty="0"/>
              <a:t>March 6, 2020</a:t>
            </a:r>
          </a:p>
          <a:p>
            <a:pPr lvl="0"/>
            <a:r>
              <a:rPr lang="en-US" dirty="0"/>
              <a:t>Coronavirus Preparedness and Response Supplemental Appropriations Act</a:t>
            </a:r>
          </a:p>
          <a:p>
            <a:pPr lvl="1"/>
            <a:r>
              <a:rPr lang="en-US" dirty="0"/>
              <a:t>$8.3 Billion Federal Aid package</a:t>
            </a:r>
          </a:p>
          <a:p>
            <a:pPr lvl="2"/>
            <a:r>
              <a:rPr lang="en-US" dirty="0"/>
              <a:t>Vaccine development and public health funding</a:t>
            </a:r>
          </a:p>
          <a:p>
            <a:pPr marL="0" indent="0">
              <a:buNone/>
            </a:pPr>
            <a:endParaRPr lang="en-US" dirty="0" smtClean="0"/>
          </a:p>
        </p:txBody>
      </p:sp>
    </p:spTree>
    <p:extLst>
      <p:ext uri="{BB962C8B-B14F-4D97-AF65-F5344CB8AC3E}">
        <p14:creationId xmlns:p14="http://schemas.microsoft.com/office/powerpoint/2010/main" val="2278917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3702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Reporting Package</a:t>
            </a:r>
            <a:endParaRPr lang="en-US" dirty="0"/>
          </a:p>
        </p:txBody>
      </p:sp>
      <p:sp>
        <p:nvSpPr>
          <p:cNvPr id="3" name="Subtitle 2"/>
          <p:cNvSpPr>
            <a:spLocks noGrp="1"/>
          </p:cNvSpPr>
          <p:nvPr>
            <p:ph type="subTitle" idx="1"/>
          </p:nvPr>
        </p:nvSpPr>
        <p:spPr/>
        <p:txBody>
          <a:bodyPr/>
          <a:lstStyle/>
          <a:p>
            <a:r>
              <a:rPr lang="en-US" dirty="0" smtClean="0"/>
              <a:t>Shannon Muffly</a:t>
            </a:r>
            <a:endParaRPr lang="en-US" dirty="0"/>
          </a:p>
        </p:txBody>
      </p:sp>
    </p:spTree>
    <p:extLst>
      <p:ext uri="{BB962C8B-B14F-4D97-AF65-F5344CB8AC3E}">
        <p14:creationId xmlns:p14="http://schemas.microsoft.com/office/powerpoint/2010/main" val="199259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Financial Reporting Package</a:t>
            </a:r>
            <a:endParaRPr lang="en-US" dirty="0"/>
          </a:p>
        </p:txBody>
      </p:sp>
      <p:sp>
        <p:nvSpPr>
          <p:cNvPr id="5" name="Subtitle 4"/>
          <p:cNvSpPr>
            <a:spLocks noGrp="1"/>
          </p:cNvSpPr>
          <p:nvPr>
            <p:ph idx="1"/>
          </p:nvPr>
        </p:nvSpPr>
        <p:spPr/>
        <p:txBody>
          <a:bodyPr>
            <a:normAutofit fontScale="92500" lnSpcReduction="10000"/>
          </a:bodyPr>
          <a:lstStyle/>
          <a:p>
            <a:r>
              <a:rPr lang="en-US" dirty="0" smtClean="0"/>
              <a:t>Memo, instructions, definitions and forms </a:t>
            </a:r>
          </a:p>
          <a:p>
            <a:pPr lvl="1"/>
            <a:r>
              <a:rPr lang="en-US" dirty="0" smtClean="0"/>
              <a:t>Sent to all agencies first week of July, due to Chad Pinger by August 14, 2020</a:t>
            </a:r>
          </a:p>
          <a:p>
            <a:pPr lvl="1"/>
            <a:r>
              <a:rPr lang="en-US" dirty="0" smtClean="0"/>
              <a:t>If nothing to report, please let us know that you have reviewed all forms and agency has nothing to report</a:t>
            </a:r>
          </a:p>
          <a:p>
            <a:r>
              <a:rPr lang="en-US" dirty="0" smtClean="0"/>
              <a:t>Please include Agency # on forms or in email</a:t>
            </a:r>
          </a:p>
          <a:p>
            <a:r>
              <a:rPr lang="en-US" dirty="0"/>
              <a:t>4</a:t>
            </a:r>
            <a:r>
              <a:rPr lang="en-US" dirty="0" smtClean="0"/>
              <a:t> new forms</a:t>
            </a:r>
          </a:p>
          <a:p>
            <a:pPr lvl="1"/>
            <a:r>
              <a:rPr lang="en-US" dirty="0" smtClean="0"/>
              <a:t>Information/instructions included</a:t>
            </a:r>
          </a:p>
          <a:p>
            <a:pPr lvl="1"/>
            <a:r>
              <a:rPr lang="en-US" dirty="0" smtClean="0"/>
              <a:t>Questions – contact Sheryl Hesseltine </a:t>
            </a:r>
          </a:p>
          <a:p>
            <a:pPr marL="457200" lvl="1" indent="0">
              <a:buNone/>
            </a:pPr>
            <a:endParaRPr lang="en-US" dirty="0"/>
          </a:p>
          <a:p>
            <a:pPr marL="457200" lvl="1" indent="0">
              <a:buNone/>
            </a:pPr>
            <a:endParaRPr lang="en-US" dirty="0" smtClean="0"/>
          </a:p>
          <a:p>
            <a:endParaRPr lang="en-US" dirty="0" smtClean="0"/>
          </a:p>
          <a:p>
            <a:pPr marL="0" indent="0">
              <a:buNone/>
            </a:pPr>
            <a:endParaRPr lang="en-US" dirty="0" smtClean="0"/>
          </a:p>
          <a:p>
            <a:pPr lvl="1"/>
            <a:endParaRPr lang="en-US" dirty="0"/>
          </a:p>
          <a:p>
            <a:endParaRPr lang="en-US" dirty="0" smtClean="0"/>
          </a:p>
        </p:txBody>
      </p:sp>
    </p:spTree>
    <p:extLst>
      <p:ext uri="{BB962C8B-B14F-4D97-AF65-F5344CB8AC3E}">
        <p14:creationId xmlns:p14="http://schemas.microsoft.com/office/powerpoint/2010/main" val="3641216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Package-Forms</a:t>
            </a:r>
            <a:endParaRPr lang="en-US" dirty="0"/>
          </a:p>
        </p:txBody>
      </p:sp>
      <p:sp>
        <p:nvSpPr>
          <p:cNvPr id="3" name="Content Placeholder 2"/>
          <p:cNvSpPr>
            <a:spLocks noGrp="1"/>
          </p:cNvSpPr>
          <p:nvPr>
            <p:ph idx="1"/>
          </p:nvPr>
        </p:nvSpPr>
        <p:spPr/>
        <p:txBody>
          <a:bodyPr/>
          <a:lstStyle/>
          <a:p>
            <a:r>
              <a:rPr lang="en-US" dirty="0" smtClean="0"/>
              <a:t>Memo, Instructions, and Definitions</a:t>
            </a:r>
          </a:p>
          <a:p>
            <a:r>
              <a:rPr lang="en-US" dirty="0" smtClean="0"/>
              <a:t>Accrual </a:t>
            </a:r>
            <a:r>
              <a:rPr lang="en-US" dirty="0" err="1" smtClean="0"/>
              <a:t>Repsonses</a:t>
            </a:r>
            <a:r>
              <a:rPr lang="en-US" dirty="0" smtClean="0"/>
              <a:t> (2 tabs)</a:t>
            </a:r>
          </a:p>
          <a:p>
            <a:r>
              <a:rPr lang="en-US" dirty="0" smtClean="0"/>
              <a:t>Cash and Investments</a:t>
            </a:r>
          </a:p>
          <a:p>
            <a:r>
              <a:rPr lang="en-US" dirty="0" smtClean="0"/>
              <a:t>Non-Monetary</a:t>
            </a:r>
          </a:p>
          <a:p>
            <a:r>
              <a:rPr lang="en-US" dirty="0" smtClean="0"/>
              <a:t>Leases (3 tabs)</a:t>
            </a:r>
          </a:p>
          <a:p>
            <a:endParaRPr lang="en-US" dirty="0"/>
          </a:p>
        </p:txBody>
      </p:sp>
    </p:spTree>
    <p:extLst>
      <p:ext uri="{BB962C8B-B14F-4D97-AF65-F5344CB8AC3E}">
        <p14:creationId xmlns:p14="http://schemas.microsoft.com/office/powerpoint/2010/main" val="734873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Package-Forms</a:t>
            </a:r>
            <a:endParaRPr lang="en-US" dirty="0"/>
          </a:p>
        </p:txBody>
      </p:sp>
      <p:sp>
        <p:nvSpPr>
          <p:cNvPr id="3" name="Content Placeholder 2"/>
          <p:cNvSpPr>
            <a:spLocks noGrp="1"/>
          </p:cNvSpPr>
          <p:nvPr>
            <p:ph idx="1"/>
          </p:nvPr>
        </p:nvSpPr>
        <p:spPr/>
        <p:txBody>
          <a:bodyPr/>
          <a:lstStyle/>
          <a:p>
            <a:r>
              <a:rPr lang="en-US" dirty="0" smtClean="0"/>
              <a:t>Construction-In-Progress (3 tabs)</a:t>
            </a:r>
          </a:p>
          <a:p>
            <a:r>
              <a:rPr lang="en-US" dirty="0" smtClean="0"/>
              <a:t>Construction Commitments (2 tabs)</a:t>
            </a:r>
          </a:p>
          <a:p>
            <a:r>
              <a:rPr lang="en-US" dirty="0" smtClean="0"/>
              <a:t>Irrevocable Split Interest Agreements</a:t>
            </a:r>
          </a:p>
          <a:p>
            <a:r>
              <a:rPr lang="en-US" dirty="0" smtClean="0"/>
              <a:t>Service Concession Agreements</a:t>
            </a:r>
          </a:p>
          <a:p>
            <a:endParaRPr lang="en-US" dirty="0"/>
          </a:p>
          <a:p>
            <a:pPr marL="0" indent="0">
              <a:buNone/>
            </a:pPr>
            <a:endParaRPr lang="en-US" dirty="0"/>
          </a:p>
        </p:txBody>
      </p:sp>
    </p:spTree>
    <p:extLst>
      <p:ext uri="{BB962C8B-B14F-4D97-AF65-F5344CB8AC3E}">
        <p14:creationId xmlns:p14="http://schemas.microsoft.com/office/powerpoint/2010/main" val="1622467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Forms</a:t>
            </a:r>
            <a:endParaRPr lang="en-US" dirty="0"/>
          </a:p>
        </p:txBody>
      </p:sp>
      <p:sp>
        <p:nvSpPr>
          <p:cNvPr id="3" name="Content Placeholder 2"/>
          <p:cNvSpPr>
            <a:spLocks noGrp="1"/>
          </p:cNvSpPr>
          <p:nvPr>
            <p:ph idx="1"/>
          </p:nvPr>
        </p:nvSpPr>
        <p:spPr/>
        <p:txBody>
          <a:bodyPr/>
          <a:lstStyle/>
          <a:p>
            <a:r>
              <a:rPr lang="en-US" dirty="0" smtClean="0"/>
              <a:t>Agency # and contact information</a:t>
            </a:r>
          </a:p>
          <a:p>
            <a:r>
              <a:rPr lang="en-US" dirty="0" smtClean="0"/>
              <a:t>If nothing to report, let us know by email</a:t>
            </a:r>
          </a:p>
          <a:p>
            <a:r>
              <a:rPr lang="en-US" dirty="0" smtClean="0"/>
              <a:t>Responses/Forms due August 14, 2020</a:t>
            </a:r>
          </a:p>
          <a:p>
            <a:r>
              <a:rPr lang="en-US" dirty="0"/>
              <a:t>Submit to Chad Pinger at </a:t>
            </a:r>
            <a:r>
              <a:rPr lang="en-US" dirty="0">
                <a:hlinkClick r:id="rId2"/>
              </a:rPr>
              <a:t>as.stateaccounting@Nebraska.gov</a:t>
            </a:r>
            <a:r>
              <a:rPr lang="en-US" dirty="0"/>
              <a:t> with the subject </a:t>
            </a:r>
            <a:r>
              <a:rPr lang="en-US" dirty="0" smtClean="0"/>
              <a:t>‘Financial </a:t>
            </a:r>
            <a:r>
              <a:rPr lang="en-US" dirty="0"/>
              <a:t>Reporting </a:t>
            </a:r>
            <a:r>
              <a:rPr lang="en-US" dirty="0" smtClean="0"/>
              <a:t>Package’.</a:t>
            </a:r>
            <a:endParaRPr lang="en-US" dirty="0"/>
          </a:p>
          <a:p>
            <a:endParaRPr lang="en-US" dirty="0"/>
          </a:p>
        </p:txBody>
      </p:sp>
    </p:spTree>
    <p:extLst>
      <p:ext uri="{BB962C8B-B14F-4D97-AF65-F5344CB8AC3E}">
        <p14:creationId xmlns:p14="http://schemas.microsoft.com/office/powerpoint/2010/main" val="1681799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6161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28407"/>
            <a:ext cx="9144000" cy="1081556"/>
          </a:xfrm>
        </p:spPr>
        <p:txBody>
          <a:bodyPr/>
          <a:lstStyle/>
          <a:p>
            <a:r>
              <a:rPr lang="en-US" dirty="0" smtClean="0"/>
              <a:t>Fixed Assets </a:t>
            </a:r>
            <a:endParaRPr lang="en-US" dirty="0"/>
          </a:p>
        </p:txBody>
      </p:sp>
      <p:sp>
        <p:nvSpPr>
          <p:cNvPr id="3" name="Subtitle 2"/>
          <p:cNvSpPr>
            <a:spLocks noGrp="1"/>
          </p:cNvSpPr>
          <p:nvPr>
            <p:ph type="subTitle" idx="1"/>
          </p:nvPr>
        </p:nvSpPr>
        <p:spPr/>
        <p:txBody>
          <a:bodyPr/>
          <a:lstStyle/>
          <a:p>
            <a:r>
              <a:rPr lang="en-US" dirty="0" smtClean="0"/>
              <a:t>Kevin Le</a:t>
            </a:r>
            <a:endParaRPr lang="en-US" dirty="0"/>
          </a:p>
        </p:txBody>
      </p:sp>
    </p:spTree>
    <p:extLst>
      <p:ext uri="{BB962C8B-B14F-4D97-AF65-F5344CB8AC3E}">
        <p14:creationId xmlns:p14="http://schemas.microsoft.com/office/powerpoint/2010/main" val="366874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lowchart: Process 3"/>
          <p:cNvSpPr/>
          <p:nvPr/>
        </p:nvSpPr>
        <p:spPr>
          <a:xfrm>
            <a:off x="1114925" y="970547"/>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Procurement</a:t>
            </a:r>
            <a:endParaRPr lang="en-US" dirty="0">
              <a:solidFill>
                <a:schemeClr val="tx1"/>
              </a:solidFill>
            </a:endParaRPr>
          </a:p>
        </p:txBody>
      </p:sp>
      <p:sp>
        <p:nvSpPr>
          <p:cNvPr id="5" name="Flowchart: Process 4"/>
          <p:cNvSpPr/>
          <p:nvPr/>
        </p:nvSpPr>
        <p:spPr>
          <a:xfrm>
            <a:off x="1114924" y="2911642"/>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Accounting</a:t>
            </a:r>
            <a:r>
              <a:rPr lang="en-US" dirty="0" smtClean="0"/>
              <a:t> </a:t>
            </a:r>
            <a:endParaRPr lang="en-US" dirty="0"/>
          </a:p>
        </p:txBody>
      </p:sp>
      <p:sp>
        <p:nvSpPr>
          <p:cNvPr id="6" name="Flowchart: Process 5"/>
          <p:cNvSpPr/>
          <p:nvPr/>
        </p:nvSpPr>
        <p:spPr>
          <a:xfrm>
            <a:off x="1114924" y="4724400"/>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Fixed Assets </a:t>
            </a:r>
            <a:endParaRPr lang="en-US" dirty="0">
              <a:solidFill>
                <a:schemeClr val="tx1"/>
              </a:solidFill>
            </a:endParaRPr>
          </a:p>
        </p:txBody>
      </p:sp>
      <p:sp>
        <p:nvSpPr>
          <p:cNvPr id="7" name="Right Arrow 6"/>
          <p:cNvSpPr/>
          <p:nvPr/>
        </p:nvSpPr>
        <p:spPr>
          <a:xfrm>
            <a:off x="3970420" y="1281684"/>
            <a:ext cx="1106746"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70420" y="3222779"/>
            <a:ext cx="1106745"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70421" y="5035537"/>
            <a:ext cx="1106744"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43892" y="1065116"/>
            <a:ext cx="4310233" cy="1200329"/>
          </a:xfrm>
          <a:prstGeom prst="rect">
            <a:avLst/>
          </a:prstGeom>
          <a:noFill/>
        </p:spPr>
        <p:txBody>
          <a:bodyPr wrap="square" rtlCol="0">
            <a:spAutoFit/>
          </a:bodyPr>
          <a:lstStyle/>
          <a:p>
            <a:r>
              <a:rPr lang="en-US" dirty="0" smtClean="0"/>
              <a:t>Planners: setting stage with PO creation  </a:t>
            </a:r>
          </a:p>
          <a:p>
            <a:pPr marL="742950" lvl="1" indent="-285750">
              <a:buFont typeface="Wingdings" panose="05000000000000000000" pitchFamily="2" charset="2"/>
              <a:buChar char="q"/>
            </a:pPr>
            <a:r>
              <a:rPr lang="en-US" dirty="0" smtClean="0"/>
              <a:t>Detail lines most important: </a:t>
            </a:r>
          </a:p>
          <a:p>
            <a:pPr marL="742950" lvl="1" indent="-285750">
              <a:buFont typeface="Wingdings" panose="05000000000000000000" pitchFamily="2" charset="2"/>
              <a:buChar char="q"/>
            </a:pPr>
            <a:r>
              <a:rPr lang="en-US" dirty="0" smtClean="0"/>
              <a:t>Single or multiple items</a:t>
            </a:r>
          </a:p>
          <a:p>
            <a:pPr marL="742950" lvl="1" indent="-285750">
              <a:buFont typeface="Wingdings" panose="05000000000000000000" pitchFamily="2" charset="2"/>
              <a:buChar char="q"/>
            </a:pPr>
            <a:r>
              <a:rPr lang="en-US" dirty="0" smtClean="0"/>
              <a:t>Fixed Asset object code “58”</a:t>
            </a:r>
            <a:endParaRPr lang="en-US" dirty="0"/>
          </a:p>
        </p:txBody>
      </p:sp>
      <p:sp>
        <p:nvSpPr>
          <p:cNvPr id="12" name="TextBox 11"/>
          <p:cNvSpPr txBox="1"/>
          <p:nvPr/>
        </p:nvSpPr>
        <p:spPr>
          <a:xfrm>
            <a:off x="5700040" y="2772300"/>
            <a:ext cx="5978612" cy="1477328"/>
          </a:xfrm>
          <a:prstGeom prst="rect">
            <a:avLst/>
          </a:prstGeom>
          <a:noFill/>
        </p:spPr>
        <p:txBody>
          <a:bodyPr wrap="square" rtlCol="0">
            <a:spAutoFit/>
          </a:bodyPr>
          <a:lstStyle/>
          <a:p>
            <a:r>
              <a:rPr lang="en-US" dirty="0" smtClean="0"/>
              <a:t>Payees:</a:t>
            </a:r>
          </a:p>
          <a:p>
            <a:pPr marL="742950" lvl="1" indent="-285750">
              <a:buFont typeface="Wingdings" panose="05000000000000000000" pitchFamily="2" charset="2"/>
              <a:buChar char="q"/>
            </a:pPr>
            <a:r>
              <a:rPr lang="en-US" dirty="0" smtClean="0"/>
              <a:t>3 way match and O Batch</a:t>
            </a:r>
          </a:p>
          <a:p>
            <a:r>
              <a:rPr lang="en-US" dirty="0"/>
              <a:t>	</a:t>
            </a:r>
            <a:r>
              <a:rPr lang="en-US" dirty="0" smtClean="0"/>
              <a:t>(let this post before PV!)</a:t>
            </a:r>
          </a:p>
          <a:p>
            <a:pPr marL="742950" lvl="1" indent="-285750">
              <a:buFont typeface="Wingdings" panose="05000000000000000000" pitchFamily="2" charset="2"/>
              <a:buChar char="q"/>
            </a:pPr>
            <a:r>
              <a:rPr lang="en-US" dirty="0" smtClean="0"/>
              <a:t>Creates first relationship with Fixed Assets &amp; G/L </a:t>
            </a:r>
          </a:p>
          <a:p>
            <a:pPr marL="742950" lvl="1" indent="-285750">
              <a:buFont typeface="Wingdings" panose="05000000000000000000" pitchFamily="2" charset="2"/>
              <a:buChar char="q"/>
            </a:pPr>
            <a:r>
              <a:rPr lang="en-US" dirty="0" smtClean="0"/>
              <a:t>Adds transaction to Unposted FA report</a:t>
            </a:r>
            <a:endParaRPr lang="en-US" dirty="0"/>
          </a:p>
        </p:txBody>
      </p:sp>
      <p:sp>
        <p:nvSpPr>
          <p:cNvPr id="13" name="TextBox 12"/>
          <p:cNvSpPr txBox="1"/>
          <p:nvPr/>
        </p:nvSpPr>
        <p:spPr>
          <a:xfrm>
            <a:off x="5700040" y="4724400"/>
            <a:ext cx="5451992" cy="2031325"/>
          </a:xfrm>
          <a:prstGeom prst="rect">
            <a:avLst/>
          </a:prstGeom>
          <a:noFill/>
        </p:spPr>
        <p:txBody>
          <a:bodyPr wrap="square" rtlCol="0">
            <a:spAutoFit/>
          </a:bodyPr>
          <a:lstStyle/>
          <a:p>
            <a:r>
              <a:rPr lang="en-US" dirty="0" smtClean="0"/>
              <a:t>Foundation of the asset (multiple people)</a:t>
            </a:r>
          </a:p>
          <a:p>
            <a:pPr marL="742950" lvl="1" indent="-285750">
              <a:buFont typeface="Wingdings" panose="05000000000000000000" pitchFamily="2" charset="2"/>
              <a:buChar char="q"/>
            </a:pPr>
            <a:r>
              <a:rPr lang="en-US" dirty="0" smtClean="0"/>
              <a:t>Create the Asset Masters</a:t>
            </a:r>
          </a:p>
          <a:p>
            <a:pPr marL="742950" lvl="1" indent="-285750">
              <a:buFont typeface="Wingdings" panose="05000000000000000000" pitchFamily="2" charset="2"/>
              <a:buChar char="q"/>
            </a:pPr>
            <a:r>
              <a:rPr lang="en-US" dirty="0" smtClean="0"/>
              <a:t>Monthly review of Unposted FA Transaction report &amp; FA No Cost Integrity report</a:t>
            </a:r>
          </a:p>
          <a:p>
            <a:pPr marL="742950" lvl="1" indent="-285750">
              <a:buFont typeface="Wingdings" panose="05000000000000000000" pitchFamily="2" charset="2"/>
              <a:buChar char="q"/>
            </a:pPr>
            <a:r>
              <a:rPr lang="en-US" dirty="0"/>
              <a:t>Post costs to Assets</a:t>
            </a:r>
          </a:p>
          <a:p>
            <a:pPr lvl="1"/>
            <a:endParaRPr lang="en-US" dirty="0" smtClean="0"/>
          </a:p>
          <a:p>
            <a:endParaRPr lang="en-US" dirty="0"/>
          </a:p>
        </p:txBody>
      </p:sp>
    </p:spTree>
    <p:extLst>
      <p:ext uri="{BB962C8B-B14F-4D97-AF65-F5344CB8AC3E}">
        <p14:creationId xmlns:p14="http://schemas.microsoft.com/office/powerpoint/2010/main" val="3382505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3427" y="3132841"/>
            <a:ext cx="9601200" cy="1303338"/>
          </a:xfrm>
        </p:spPr>
        <p:txBody>
          <a:bodyPr>
            <a:normAutofit fontScale="90000"/>
          </a:bodyPr>
          <a:lstStyle/>
          <a:p>
            <a:pPr algn="ctr"/>
            <a:r>
              <a:rPr lang="en-US" dirty="0" smtClean="0"/>
              <a:t>Creating an Asset Master </a:t>
            </a:r>
            <a:br>
              <a:rPr lang="en-US" dirty="0" smtClean="0"/>
            </a:br>
            <a:endParaRPr lang="en-US" dirty="0"/>
          </a:p>
        </p:txBody>
      </p:sp>
    </p:spTree>
    <p:extLst>
      <p:ext uri="{BB962C8B-B14F-4D97-AF65-F5344CB8AC3E}">
        <p14:creationId xmlns:p14="http://schemas.microsoft.com/office/powerpoint/2010/main" val="353797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Coronavirus Accounting Update</a:t>
            </a:r>
            <a:endParaRPr lang="en-US" b="1" dirty="0"/>
          </a:p>
          <a:p>
            <a:r>
              <a:rPr lang="en-US" dirty="0"/>
              <a:t>March 18, 2020</a:t>
            </a:r>
          </a:p>
          <a:p>
            <a:pPr lvl="0"/>
            <a:r>
              <a:rPr lang="en-US" dirty="0"/>
              <a:t>Families First Coronavirus Response Act (FFCRA)</a:t>
            </a:r>
          </a:p>
          <a:p>
            <a:pPr lvl="1"/>
            <a:r>
              <a:rPr lang="en-US" dirty="0"/>
              <a:t>$104 Billion Federal Aid package</a:t>
            </a:r>
          </a:p>
          <a:p>
            <a:pPr lvl="2"/>
            <a:r>
              <a:rPr lang="en-US" dirty="0"/>
              <a:t>Emergency sick leave and FMLA provisions effective April 2, 2020</a:t>
            </a:r>
          </a:p>
          <a:p>
            <a:pPr lvl="2"/>
            <a:r>
              <a:rPr lang="en-US" dirty="0"/>
              <a:t>$1 Billion unemployment insurance expansion</a:t>
            </a:r>
          </a:p>
          <a:p>
            <a:pPr marL="0" indent="0">
              <a:buNone/>
            </a:pPr>
            <a:endParaRPr lang="en-US" dirty="0" smtClean="0"/>
          </a:p>
        </p:txBody>
      </p:sp>
    </p:spTree>
    <p:extLst>
      <p:ext uri="{BB962C8B-B14F-4D97-AF65-F5344CB8AC3E}">
        <p14:creationId xmlns:p14="http://schemas.microsoft.com/office/powerpoint/2010/main" val="499725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8836" y="663022"/>
            <a:ext cx="9163050" cy="5553075"/>
          </a:xfrm>
          <a:prstGeom prst="rect">
            <a:avLst/>
          </a:prstGeom>
        </p:spPr>
      </p:pic>
      <p:sp>
        <p:nvSpPr>
          <p:cNvPr id="5" name="Rectangle 4"/>
          <p:cNvSpPr/>
          <p:nvPr/>
        </p:nvSpPr>
        <p:spPr>
          <a:xfrm>
            <a:off x="6851081" y="619155"/>
            <a:ext cx="4535385" cy="931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endParaRPr>
          </a:p>
          <a:p>
            <a:r>
              <a:rPr lang="en-US" sz="1600" b="1" dirty="0" smtClean="0">
                <a:solidFill>
                  <a:schemeClr val="tx1"/>
                </a:solidFill>
              </a:rPr>
              <a:t>The </a:t>
            </a:r>
            <a:r>
              <a:rPr lang="en-US" sz="1600" b="1" dirty="0">
                <a:solidFill>
                  <a:schemeClr val="tx1"/>
                </a:solidFill>
              </a:rPr>
              <a:t>Fixed Asset tag number should match the agency and division.  The tag number should also match the responsible business unit. </a:t>
            </a:r>
            <a:endParaRPr lang="en-US" sz="1600" dirty="0">
              <a:solidFill>
                <a:schemeClr val="tx1"/>
              </a:solidFill>
            </a:endParaRPr>
          </a:p>
          <a:p>
            <a:r>
              <a:rPr lang="en-US" sz="1600" b="1" dirty="0">
                <a:solidFill>
                  <a:schemeClr val="tx1"/>
                </a:solidFill>
              </a:rPr>
              <a:t>(In this example, agency 65)</a:t>
            </a:r>
            <a:endParaRPr lang="en-US" sz="1600" dirty="0">
              <a:solidFill>
                <a:schemeClr val="tx1"/>
              </a:solidFill>
            </a:endParaRPr>
          </a:p>
          <a:p>
            <a:pPr algn="ctr"/>
            <a:endParaRPr lang="en-US" dirty="0"/>
          </a:p>
        </p:txBody>
      </p:sp>
      <p:sp>
        <p:nvSpPr>
          <p:cNvPr id="12" name="TextBox 11"/>
          <p:cNvSpPr txBox="1"/>
          <p:nvPr/>
        </p:nvSpPr>
        <p:spPr>
          <a:xfrm>
            <a:off x="-92808" y="794393"/>
            <a:ext cx="1357745" cy="2554545"/>
          </a:xfrm>
          <a:prstGeom prst="rect">
            <a:avLst/>
          </a:prstGeom>
          <a:solidFill>
            <a:schemeClr val="bg1"/>
          </a:solidFill>
          <a:ln>
            <a:solidFill>
              <a:schemeClr val="tx1"/>
            </a:solidFill>
          </a:ln>
        </p:spPr>
        <p:txBody>
          <a:bodyPr wrap="square" rtlCol="0">
            <a:spAutoFit/>
          </a:bodyPr>
          <a:lstStyle/>
          <a:p>
            <a:r>
              <a:rPr lang="en-US" sz="1600" b="1" dirty="0" smtClean="0"/>
              <a:t>Fund: </a:t>
            </a:r>
          </a:p>
          <a:p>
            <a:r>
              <a:rPr lang="en-US" sz="1600" b="1" dirty="0" smtClean="0"/>
              <a:t>Not sure? Skip to responsible BU, use magnify glass to search for fund paired to BU.</a:t>
            </a:r>
            <a:endParaRPr lang="en-US" sz="1600" b="1" dirty="0"/>
          </a:p>
        </p:txBody>
      </p:sp>
      <p:sp>
        <p:nvSpPr>
          <p:cNvPr id="29" name="TextBox 28"/>
          <p:cNvSpPr txBox="1"/>
          <p:nvPr/>
        </p:nvSpPr>
        <p:spPr>
          <a:xfrm>
            <a:off x="9158596" y="5328244"/>
            <a:ext cx="2452679" cy="338554"/>
          </a:xfrm>
          <a:prstGeom prst="rect">
            <a:avLst/>
          </a:prstGeom>
          <a:solidFill>
            <a:schemeClr val="bg1"/>
          </a:solidFill>
          <a:ln>
            <a:solidFill>
              <a:schemeClr val="tx1"/>
            </a:solidFill>
          </a:ln>
        </p:spPr>
        <p:txBody>
          <a:bodyPr wrap="square" rtlCol="0">
            <a:spAutoFit/>
          </a:bodyPr>
          <a:lstStyle/>
          <a:p>
            <a:r>
              <a:rPr lang="en-US" sz="1600" b="1" dirty="0" smtClean="0"/>
              <a:t>Remember to enter PO #</a:t>
            </a:r>
            <a:endParaRPr lang="en-US" sz="1600" b="1" dirty="0"/>
          </a:p>
        </p:txBody>
      </p:sp>
      <p:cxnSp>
        <p:nvCxnSpPr>
          <p:cNvPr id="35" name="Straight Arrow Connector 34"/>
          <p:cNvCxnSpPr/>
          <p:nvPr/>
        </p:nvCxnSpPr>
        <p:spPr>
          <a:xfrm flipH="1" flipV="1">
            <a:off x="9765479" y="4559837"/>
            <a:ext cx="741214" cy="741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20263" y="5262155"/>
            <a:ext cx="3602185" cy="1077218"/>
          </a:xfrm>
          <a:prstGeom prst="rect">
            <a:avLst/>
          </a:prstGeom>
          <a:solidFill>
            <a:schemeClr val="bg1"/>
          </a:solidFill>
          <a:ln>
            <a:solidFill>
              <a:schemeClr val="tx1"/>
            </a:solidFill>
          </a:ln>
        </p:spPr>
        <p:txBody>
          <a:bodyPr wrap="square" rtlCol="0">
            <a:spAutoFit/>
          </a:bodyPr>
          <a:lstStyle/>
          <a:p>
            <a:r>
              <a:rPr lang="en-US" sz="1600" b="1" dirty="0" smtClean="0"/>
              <a:t>Account #: fund # and 17xx00</a:t>
            </a:r>
          </a:p>
          <a:p>
            <a:r>
              <a:rPr lang="en-US" sz="1600" b="1" dirty="0" smtClean="0"/>
              <a:t>xx=from digits 3 &amp; 4 in the OC</a:t>
            </a:r>
          </a:p>
          <a:p>
            <a:r>
              <a:rPr lang="en-US" sz="1600" b="1" dirty="0" smtClean="0"/>
              <a:t>Ex. 65070009.58</a:t>
            </a:r>
            <a:r>
              <a:rPr lang="en-US" sz="1600" b="1" dirty="0" smtClean="0">
                <a:solidFill>
                  <a:srgbClr val="FF0000"/>
                </a:solidFill>
              </a:rPr>
              <a:t>34</a:t>
            </a:r>
            <a:r>
              <a:rPr lang="en-US" sz="1600" b="1" dirty="0" smtClean="0"/>
              <a:t>70</a:t>
            </a:r>
          </a:p>
          <a:p>
            <a:r>
              <a:rPr lang="en-US" sz="1600" b="1" dirty="0" smtClean="0"/>
              <a:t>Acct # for FA= 56520.17</a:t>
            </a:r>
            <a:r>
              <a:rPr lang="en-US" sz="1600" b="1" dirty="0" smtClean="0">
                <a:solidFill>
                  <a:srgbClr val="FF0000"/>
                </a:solidFill>
              </a:rPr>
              <a:t>34</a:t>
            </a:r>
            <a:r>
              <a:rPr lang="en-US" sz="1600" b="1" dirty="0"/>
              <a:t>7</a:t>
            </a:r>
            <a:r>
              <a:rPr lang="en-US" sz="1600" b="1" dirty="0" smtClean="0"/>
              <a:t>0 </a:t>
            </a:r>
            <a:endParaRPr lang="en-US" sz="1600" b="1" dirty="0"/>
          </a:p>
        </p:txBody>
      </p:sp>
      <p:cxnSp>
        <p:nvCxnSpPr>
          <p:cNvPr id="55" name="Straight Arrow Connector 54"/>
          <p:cNvCxnSpPr/>
          <p:nvPr/>
        </p:nvCxnSpPr>
        <p:spPr>
          <a:xfrm>
            <a:off x="1266285" y="3191948"/>
            <a:ext cx="299748" cy="313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835238" y="1224393"/>
            <a:ext cx="2013147" cy="133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4835236" y="4386450"/>
            <a:ext cx="706580" cy="935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22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17565" y="1298198"/>
            <a:ext cx="4381500" cy="4362450"/>
          </a:xfrm>
          <a:prstGeom prst="rect">
            <a:avLst/>
          </a:prstGeom>
        </p:spPr>
      </p:pic>
      <p:cxnSp>
        <p:nvCxnSpPr>
          <p:cNvPr id="3" name="Straight Connector 2"/>
          <p:cNvCxnSpPr/>
          <p:nvPr/>
        </p:nvCxnSpPr>
        <p:spPr>
          <a:xfrm>
            <a:off x="6917565" y="3574473"/>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17565" y="3588328"/>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17565" y="3560618"/>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861579" y="1298198"/>
            <a:ext cx="5619750" cy="4343400"/>
          </a:xfrm>
          <a:prstGeom prst="rect">
            <a:avLst/>
          </a:prstGeom>
        </p:spPr>
      </p:pic>
    </p:spTree>
    <p:extLst>
      <p:ext uri="{BB962C8B-B14F-4D97-AF65-F5344CB8AC3E}">
        <p14:creationId xmlns:p14="http://schemas.microsoft.com/office/powerpoint/2010/main" val="2281404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09895" y="668368"/>
            <a:ext cx="8107127" cy="5564482"/>
          </a:xfrm>
          <a:prstGeom prst="rect">
            <a:avLst/>
          </a:prstGeom>
        </p:spPr>
      </p:pic>
      <p:sp>
        <p:nvSpPr>
          <p:cNvPr id="5" name="TextBox 4"/>
          <p:cNvSpPr txBox="1"/>
          <p:nvPr/>
        </p:nvSpPr>
        <p:spPr>
          <a:xfrm>
            <a:off x="5494422" y="2534652"/>
            <a:ext cx="3176336" cy="276999"/>
          </a:xfrm>
          <a:prstGeom prst="rect">
            <a:avLst/>
          </a:prstGeom>
          <a:solidFill>
            <a:schemeClr val="bg1"/>
          </a:solidFill>
          <a:ln>
            <a:solidFill>
              <a:schemeClr val="tx1"/>
            </a:solidFill>
          </a:ln>
        </p:spPr>
        <p:txBody>
          <a:bodyPr wrap="square" rtlCol="0">
            <a:spAutoFit/>
          </a:bodyPr>
          <a:lstStyle/>
          <a:p>
            <a:r>
              <a:rPr lang="en-US" sz="1200" dirty="0" smtClean="0"/>
              <a:t>Item Code: auto filled from the Asset info tab</a:t>
            </a:r>
            <a:endParaRPr lang="en-US" sz="1200" dirty="0"/>
          </a:p>
        </p:txBody>
      </p:sp>
      <p:cxnSp>
        <p:nvCxnSpPr>
          <p:cNvPr id="7" name="Straight Arrow Connector 6"/>
          <p:cNvCxnSpPr/>
          <p:nvPr/>
        </p:nvCxnSpPr>
        <p:spPr>
          <a:xfrm flipH="1" flipV="1">
            <a:off x="4932947" y="2478505"/>
            <a:ext cx="561475" cy="208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68635" y="4054655"/>
            <a:ext cx="1660357" cy="276999"/>
          </a:xfrm>
          <a:prstGeom prst="rect">
            <a:avLst/>
          </a:prstGeom>
          <a:solidFill>
            <a:schemeClr val="bg1"/>
          </a:solidFill>
          <a:ln>
            <a:solidFill>
              <a:schemeClr val="tx1"/>
            </a:solidFill>
          </a:ln>
        </p:spPr>
        <p:txBody>
          <a:bodyPr wrap="square" rtlCol="0">
            <a:spAutoFit/>
          </a:bodyPr>
          <a:lstStyle/>
          <a:p>
            <a:r>
              <a:rPr lang="en-US" sz="1200" dirty="0" smtClean="0"/>
              <a:t>Both must be entered</a:t>
            </a:r>
            <a:endParaRPr lang="en-US" sz="1200" dirty="0"/>
          </a:p>
        </p:txBody>
      </p:sp>
      <p:cxnSp>
        <p:nvCxnSpPr>
          <p:cNvPr id="10" name="Straight Arrow Connector 9"/>
          <p:cNvCxnSpPr/>
          <p:nvPr/>
        </p:nvCxnSpPr>
        <p:spPr>
          <a:xfrm flipH="1" flipV="1">
            <a:off x="7082590" y="4054655"/>
            <a:ext cx="673073" cy="106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895322" y="4193154"/>
            <a:ext cx="860342"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3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386181" y="1180240"/>
            <a:ext cx="7624011" cy="4403557"/>
          </a:xfrm>
          <a:prstGeom prst="rect">
            <a:avLst/>
          </a:prstGeom>
        </p:spPr>
      </p:pic>
      <p:sp>
        <p:nvSpPr>
          <p:cNvPr id="5" name="TextBox 4"/>
          <p:cNvSpPr txBox="1"/>
          <p:nvPr/>
        </p:nvSpPr>
        <p:spPr>
          <a:xfrm>
            <a:off x="6901052" y="3900373"/>
            <a:ext cx="2358190" cy="276999"/>
          </a:xfrm>
          <a:prstGeom prst="rect">
            <a:avLst/>
          </a:prstGeom>
          <a:solidFill>
            <a:schemeClr val="bg1"/>
          </a:solidFill>
          <a:ln>
            <a:solidFill>
              <a:schemeClr val="tx1"/>
            </a:solidFill>
          </a:ln>
        </p:spPr>
        <p:txBody>
          <a:bodyPr wrap="square" rtlCol="0">
            <a:spAutoFit/>
          </a:bodyPr>
          <a:lstStyle/>
          <a:p>
            <a:pPr algn="ctr"/>
            <a:r>
              <a:rPr lang="en-US" sz="1200" dirty="0" smtClean="0"/>
              <a:t>Both fields should be entered</a:t>
            </a:r>
            <a:endParaRPr lang="en-US" sz="1200" dirty="0"/>
          </a:p>
        </p:txBody>
      </p:sp>
      <p:cxnSp>
        <p:nvCxnSpPr>
          <p:cNvPr id="7" name="Straight Arrow Connector 6"/>
          <p:cNvCxnSpPr/>
          <p:nvPr/>
        </p:nvCxnSpPr>
        <p:spPr>
          <a:xfrm flipH="1" flipV="1">
            <a:off x="6029745" y="3900374"/>
            <a:ext cx="871307" cy="138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198186" y="4038872"/>
            <a:ext cx="702867"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78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9022" y="897031"/>
            <a:ext cx="4737100" cy="5126037"/>
          </a:xfrm>
        </p:spPr>
        <p:txBody>
          <a:bodyPr/>
          <a:lstStyle/>
          <a:p>
            <a:pPr algn="ctr"/>
            <a:r>
              <a:rPr lang="en-US" sz="4800" b="1" dirty="0" smtClean="0"/>
              <a:t>Fixed </a:t>
            </a:r>
            <a:br>
              <a:rPr lang="en-US" sz="4800" b="1" dirty="0" smtClean="0"/>
            </a:br>
            <a:r>
              <a:rPr lang="en-US" sz="4800" b="1" dirty="0" smtClean="0"/>
              <a:t>Asset </a:t>
            </a:r>
            <a:br>
              <a:rPr lang="en-US" sz="4800" b="1" dirty="0" smtClean="0"/>
            </a:br>
            <a:r>
              <a:rPr lang="en-US" sz="4800" b="1" dirty="0" smtClean="0"/>
              <a:t>Reports</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99" y="727788"/>
            <a:ext cx="4602525" cy="5464525"/>
          </a:xfrm>
          <a:prstGeom prst="rect">
            <a:avLst/>
          </a:prstGeom>
        </p:spPr>
      </p:pic>
    </p:spTree>
    <p:extLst>
      <p:ext uri="{BB962C8B-B14F-4D97-AF65-F5344CB8AC3E}">
        <p14:creationId xmlns:p14="http://schemas.microsoft.com/office/powerpoint/2010/main" val="3752900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990" y="635216"/>
            <a:ext cx="6680200" cy="823913"/>
          </a:xfrm>
        </p:spPr>
        <p:txBody>
          <a:bodyPr/>
          <a:lstStyle/>
          <a:p>
            <a:pPr algn="ctr"/>
            <a:r>
              <a:rPr lang="en-US" dirty="0" smtClean="0"/>
              <a:t>Unposted Fixed Asset Report</a:t>
            </a:r>
            <a:endParaRPr lang="en-US" dirty="0"/>
          </a:p>
        </p:txBody>
      </p:sp>
      <p:sp>
        <p:nvSpPr>
          <p:cNvPr id="3" name="Content Placeholder 2"/>
          <p:cNvSpPr>
            <a:spLocks noGrp="1"/>
          </p:cNvSpPr>
          <p:nvPr>
            <p:ph idx="4294967295"/>
          </p:nvPr>
        </p:nvSpPr>
        <p:spPr>
          <a:xfrm>
            <a:off x="0" y="1398588"/>
            <a:ext cx="6216650" cy="4559300"/>
          </a:xfrm>
        </p:spPr>
        <p:txBody>
          <a:bodyPr>
            <a:normAutofit/>
          </a:bodyPr>
          <a:lstStyle/>
          <a:p>
            <a:pPr marL="914400" lvl="2" indent="0">
              <a:lnSpc>
                <a:spcPct val="110000"/>
              </a:lnSpc>
              <a:buNone/>
            </a:pPr>
            <a:r>
              <a:rPr lang="en-US" sz="2800" dirty="0" smtClean="0"/>
              <a:t>Review or </a:t>
            </a:r>
            <a:r>
              <a:rPr lang="en-US" sz="2800" dirty="0"/>
              <a:t>print </a:t>
            </a:r>
            <a:r>
              <a:rPr lang="en-US" sz="2800" dirty="0" smtClean="0"/>
              <a:t>all </a:t>
            </a:r>
            <a:r>
              <a:rPr lang="en-US" sz="2800" dirty="0"/>
              <a:t>transactions which have been posted in the General Ledger, but have not yet been posted to a fixed </a:t>
            </a:r>
            <a:r>
              <a:rPr lang="en-US" sz="2800" dirty="0" smtClean="0"/>
              <a:t>asset </a:t>
            </a:r>
          </a:p>
          <a:p>
            <a:pPr marL="914400" lvl="2" indent="0">
              <a:lnSpc>
                <a:spcPct val="110000"/>
              </a:lnSpc>
              <a:buNone/>
            </a:pPr>
            <a:r>
              <a:rPr lang="en-US" dirty="0" smtClean="0"/>
              <a:t>(shows OV receipt batches and PVs vouchered without PO using 58**** object, used for JE entry reference)</a:t>
            </a:r>
          </a:p>
          <a:p>
            <a:pPr marL="0" indent="0" algn="ctr">
              <a:buNone/>
            </a:pPr>
            <a:endParaRPr lang="en-US" dirty="0" smtClean="0"/>
          </a:p>
          <a:p>
            <a:pPr marL="0" indent="0" algn="ctr">
              <a:buNone/>
            </a:pPr>
            <a:r>
              <a:rPr lang="en-US" i="1" dirty="0" smtClean="0"/>
              <a:t>Simply: costs coded to fixed asset object code</a:t>
            </a:r>
          </a:p>
          <a:p>
            <a:pPr marL="0" indent="0" algn="ctr">
              <a:buNone/>
            </a:pPr>
            <a:r>
              <a:rPr lang="en-US" i="1" dirty="0" smtClean="0"/>
              <a:t>  	  &amp; have been receipted or entered as JE</a:t>
            </a:r>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190" y="662472"/>
            <a:ext cx="4193843" cy="5510341"/>
          </a:xfrm>
          <a:prstGeom prst="rect">
            <a:avLst/>
          </a:prstGeom>
        </p:spPr>
      </p:pic>
    </p:spTree>
    <p:extLst>
      <p:ext uri="{BB962C8B-B14F-4D97-AF65-F5344CB8AC3E}">
        <p14:creationId xmlns:p14="http://schemas.microsoft.com/office/powerpoint/2010/main" val="1477818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833977" y="730627"/>
            <a:ext cx="10552112" cy="5348288"/>
          </a:xfrm>
          <a:prstGeom prst="rect">
            <a:avLst/>
          </a:prstGeom>
        </p:spPr>
      </p:pic>
    </p:spTree>
    <p:extLst>
      <p:ext uri="{BB962C8B-B14F-4D97-AF65-F5344CB8AC3E}">
        <p14:creationId xmlns:p14="http://schemas.microsoft.com/office/powerpoint/2010/main" val="21667324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9317038" cy="1319212"/>
          </a:xfrm>
        </p:spPr>
        <p:txBody>
          <a:bodyPr/>
          <a:lstStyle/>
          <a:p>
            <a:pPr algn="ctr"/>
            <a:r>
              <a:rPr lang="en-US" dirty="0" smtClean="0"/>
              <a:t>Fixed Asset No Cost Integrity Report</a:t>
            </a:r>
            <a:endParaRPr lang="en-US" dirty="0"/>
          </a:p>
        </p:txBody>
      </p:sp>
      <p:sp>
        <p:nvSpPr>
          <p:cNvPr id="4" name="Rectangle 3"/>
          <p:cNvSpPr/>
          <p:nvPr/>
        </p:nvSpPr>
        <p:spPr>
          <a:xfrm>
            <a:off x="854441" y="1755335"/>
            <a:ext cx="10448143" cy="3785652"/>
          </a:xfrm>
          <a:prstGeom prst="rect">
            <a:avLst/>
          </a:prstGeom>
        </p:spPr>
        <p:txBody>
          <a:bodyPr wrap="square">
            <a:spAutoFit/>
          </a:bodyPr>
          <a:lstStyle/>
          <a:p>
            <a:pPr marL="342900" indent="-342900">
              <a:buFont typeface="Arial" panose="020B0604020202020204" pitchFamily="34" charset="0"/>
              <a:buChar char="•"/>
            </a:pPr>
            <a:r>
              <a:rPr lang="en-US" sz="2400" dirty="0" smtClean="0"/>
              <a:t>Review </a:t>
            </a:r>
            <a:r>
              <a:rPr lang="en-US" sz="2400" dirty="0"/>
              <a:t>or print any assets that are missing costs associated with the asset.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Goal </a:t>
            </a:r>
            <a:r>
              <a:rPr lang="en-US" sz="2400" dirty="0"/>
              <a:t>is to have this report blank, kept as short as possible, and with only recently acquired assets </a:t>
            </a:r>
          </a:p>
          <a:p>
            <a:r>
              <a:rPr lang="en-US" sz="2400" dirty="0"/>
              <a:t>   </a:t>
            </a:r>
            <a:endParaRPr lang="en-US" sz="2400" dirty="0" smtClean="0"/>
          </a:p>
          <a:p>
            <a:pPr marL="342900" indent="-342900">
              <a:buFont typeface="Arial" panose="020B0604020202020204" pitchFamily="34" charset="0"/>
              <a:buChar char="•"/>
            </a:pPr>
            <a:r>
              <a:rPr lang="en-US" sz="2400" i="1" dirty="0" smtClean="0"/>
              <a:t>Simply: asset </a:t>
            </a:r>
            <a:r>
              <a:rPr lang="en-US" sz="2400" i="1" dirty="0"/>
              <a:t>master has been created, but no costs are </a:t>
            </a:r>
            <a:r>
              <a:rPr lang="en-US" sz="2400" i="1" dirty="0" smtClean="0"/>
              <a:t>attached</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smtClean="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p:txBody>
      </p:sp>
    </p:spTree>
    <p:extLst>
      <p:ext uri="{BB962C8B-B14F-4D97-AF65-F5344CB8AC3E}">
        <p14:creationId xmlns:p14="http://schemas.microsoft.com/office/powerpoint/2010/main" val="767682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1115878" y="674312"/>
            <a:ext cx="10110788" cy="5541962"/>
          </a:xfrm>
          <a:prstGeom prst="rect">
            <a:avLst/>
          </a:prstGeom>
        </p:spPr>
      </p:pic>
    </p:spTree>
    <p:extLst>
      <p:ext uri="{BB962C8B-B14F-4D97-AF65-F5344CB8AC3E}">
        <p14:creationId xmlns:p14="http://schemas.microsoft.com/office/powerpoint/2010/main" val="3613966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54483" y="1638913"/>
            <a:ext cx="9069388" cy="3330575"/>
          </a:xfrm>
        </p:spPr>
        <p:txBody>
          <a:bodyPr/>
          <a:lstStyle/>
          <a:p>
            <a:pPr algn="ctr"/>
            <a:r>
              <a:rPr lang="en-US" dirty="0" smtClean="0"/>
              <a:t>Posting Costs to an Asset </a:t>
            </a:r>
            <a:endParaRPr lang="en-US" dirty="0"/>
          </a:p>
        </p:txBody>
      </p:sp>
    </p:spTree>
    <p:extLst>
      <p:ext uri="{BB962C8B-B14F-4D97-AF65-F5344CB8AC3E}">
        <p14:creationId xmlns:p14="http://schemas.microsoft.com/office/powerpoint/2010/main" val="504396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Coronavirus Accounting Update</a:t>
            </a:r>
            <a:endParaRPr lang="en-US" b="1" dirty="0"/>
          </a:p>
          <a:p>
            <a:r>
              <a:rPr lang="en-US" dirty="0"/>
              <a:t>March 27, 2020</a:t>
            </a:r>
          </a:p>
          <a:p>
            <a:pPr lvl="0"/>
            <a:r>
              <a:rPr lang="en-US" dirty="0"/>
              <a:t>Coronavirus Aid, Relief, and Economic Security (CARES) Act</a:t>
            </a:r>
          </a:p>
          <a:p>
            <a:pPr lvl="1"/>
            <a:r>
              <a:rPr lang="en-US" dirty="0"/>
              <a:t>$2.2 Trillion Federal Aid package</a:t>
            </a:r>
          </a:p>
          <a:p>
            <a:pPr lvl="2"/>
            <a:r>
              <a:rPr lang="en-US" dirty="0"/>
              <a:t>Employer OASDI deferral</a:t>
            </a:r>
          </a:p>
          <a:p>
            <a:pPr lvl="2"/>
            <a:r>
              <a:rPr lang="en-US" dirty="0"/>
              <a:t>$150 Billion to States</a:t>
            </a:r>
          </a:p>
          <a:p>
            <a:pPr lvl="3"/>
            <a:r>
              <a:rPr lang="en-US" dirty="0"/>
              <a:t>$1.25 Billion to Nebraska</a:t>
            </a:r>
          </a:p>
          <a:p>
            <a:pPr marL="0" indent="0">
              <a:buNone/>
            </a:pPr>
            <a:endParaRPr lang="en-US" dirty="0" smtClean="0"/>
          </a:p>
        </p:txBody>
      </p:sp>
    </p:spTree>
    <p:extLst>
      <p:ext uri="{BB962C8B-B14F-4D97-AF65-F5344CB8AC3E}">
        <p14:creationId xmlns:p14="http://schemas.microsoft.com/office/powerpoint/2010/main" val="2505235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36507" y="1307432"/>
            <a:ext cx="9500588" cy="4636878"/>
          </a:xfrm>
          <a:prstGeom prst="rect">
            <a:avLst/>
          </a:prstGeom>
        </p:spPr>
      </p:pic>
      <p:sp>
        <p:nvSpPr>
          <p:cNvPr id="5" name="Title 4"/>
          <p:cNvSpPr>
            <a:spLocks noGrp="1"/>
          </p:cNvSpPr>
          <p:nvPr>
            <p:ph type="title"/>
          </p:nvPr>
        </p:nvSpPr>
        <p:spPr>
          <a:xfrm>
            <a:off x="838200" y="365125"/>
            <a:ext cx="10515600" cy="942307"/>
          </a:xfrm>
        </p:spPr>
        <p:txBody>
          <a:bodyPr>
            <a:normAutofit/>
          </a:bodyPr>
          <a:lstStyle/>
          <a:p>
            <a:r>
              <a:rPr lang="en-US" sz="2000" b="1" dirty="0" smtClean="0"/>
              <a:t>State of NE -&gt; Fixed Assets -&gt; Post Fixed Asset Transactions-&gt; Revise Unposted F/A Entries</a:t>
            </a:r>
            <a:endParaRPr lang="en-US" sz="2000" b="1" dirty="0"/>
          </a:p>
        </p:txBody>
      </p:sp>
      <p:sp>
        <p:nvSpPr>
          <p:cNvPr id="7" name="TextBox 6"/>
          <p:cNvSpPr txBox="1"/>
          <p:nvPr/>
        </p:nvSpPr>
        <p:spPr>
          <a:xfrm>
            <a:off x="4032430" y="1420437"/>
            <a:ext cx="2743200" cy="523220"/>
          </a:xfrm>
          <a:prstGeom prst="rect">
            <a:avLst/>
          </a:prstGeom>
          <a:solidFill>
            <a:schemeClr val="bg1"/>
          </a:solidFill>
          <a:ln>
            <a:solidFill>
              <a:schemeClr val="tx1"/>
            </a:solidFill>
          </a:ln>
        </p:spPr>
        <p:txBody>
          <a:bodyPr wrap="square" rtlCol="0">
            <a:spAutoFit/>
          </a:bodyPr>
          <a:lstStyle/>
          <a:p>
            <a:r>
              <a:rPr lang="en-US" sz="1400" dirty="0" smtClean="0"/>
              <a:t>Doc #: found on Unposted Fixed Asset report, part of the OV batch </a:t>
            </a:r>
            <a:endParaRPr lang="en-US" sz="1400" dirty="0"/>
          </a:p>
        </p:txBody>
      </p:sp>
      <p:cxnSp>
        <p:nvCxnSpPr>
          <p:cNvPr id="9" name="Straight Arrow Connector 8"/>
          <p:cNvCxnSpPr/>
          <p:nvPr/>
        </p:nvCxnSpPr>
        <p:spPr>
          <a:xfrm flipH="1">
            <a:off x="4690518" y="1943657"/>
            <a:ext cx="296615" cy="22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2129" y="1834573"/>
            <a:ext cx="1100890" cy="1384995"/>
          </a:xfrm>
          <a:prstGeom prst="rect">
            <a:avLst/>
          </a:prstGeom>
          <a:solidFill>
            <a:schemeClr val="bg1"/>
          </a:solidFill>
          <a:ln>
            <a:solidFill>
              <a:schemeClr val="tx1"/>
            </a:solidFill>
          </a:ln>
        </p:spPr>
        <p:txBody>
          <a:bodyPr wrap="square" rtlCol="0">
            <a:spAutoFit/>
          </a:bodyPr>
          <a:lstStyle/>
          <a:p>
            <a:r>
              <a:rPr lang="en-US" sz="1400" dirty="0" smtClean="0"/>
              <a:t>Add Tag # to asset</a:t>
            </a:r>
          </a:p>
          <a:p>
            <a:r>
              <a:rPr lang="en-US" sz="1400" dirty="0" smtClean="0"/>
              <a:t>Row - Revise entries-enter Tag # and save </a:t>
            </a:r>
            <a:endParaRPr lang="en-US" sz="1400" dirty="0"/>
          </a:p>
        </p:txBody>
      </p:sp>
      <p:cxnSp>
        <p:nvCxnSpPr>
          <p:cNvPr id="16" name="Straight Arrow Connector 15"/>
          <p:cNvCxnSpPr>
            <a:stCxn id="11" idx="2"/>
          </p:cNvCxnSpPr>
          <p:nvPr/>
        </p:nvCxnSpPr>
        <p:spPr>
          <a:xfrm>
            <a:off x="722574" y="3219568"/>
            <a:ext cx="1037402" cy="1344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09531" y="2029516"/>
            <a:ext cx="253952" cy="140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2149" y="5944310"/>
            <a:ext cx="3144252" cy="369332"/>
          </a:xfrm>
          <a:prstGeom prst="rect">
            <a:avLst/>
          </a:prstGeom>
          <a:solidFill>
            <a:schemeClr val="bg1"/>
          </a:solidFill>
          <a:ln>
            <a:solidFill>
              <a:schemeClr val="tx1"/>
            </a:solidFill>
          </a:ln>
        </p:spPr>
        <p:txBody>
          <a:bodyPr wrap="square" rtlCol="0">
            <a:spAutoFit/>
          </a:bodyPr>
          <a:lstStyle/>
          <a:p>
            <a:r>
              <a:rPr lang="en-US" dirty="0" smtClean="0"/>
              <a:t>Final Step: Row -&gt; Post -&gt; Save</a:t>
            </a:r>
            <a:endParaRPr lang="en-US" dirty="0"/>
          </a:p>
        </p:txBody>
      </p:sp>
    </p:spTree>
    <p:extLst>
      <p:ext uri="{BB962C8B-B14F-4D97-AF65-F5344CB8AC3E}">
        <p14:creationId xmlns:p14="http://schemas.microsoft.com/office/powerpoint/2010/main" val="973006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3529"/>
          <a:stretch/>
        </p:blipFill>
        <p:spPr>
          <a:xfrm>
            <a:off x="953590" y="1450941"/>
            <a:ext cx="8967262" cy="4675539"/>
          </a:xfrm>
          <a:prstGeom prst="rect">
            <a:avLst/>
          </a:prstGeom>
        </p:spPr>
      </p:pic>
      <p:sp>
        <p:nvSpPr>
          <p:cNvPr id="2" name="Title 1"/>
          <p:cNvSpPr>
            <a:spLocks noGrp="1"/>
          </p:cNvSpPr>
          <p:nvPr>
            <p:ph type="title"/>
          </p:nvPr>
        </p:nvSpPr>
        <p:spPr>
          <a:xfrm>
            <a:off x="838200" y="555625"/>
            <a:ext cx="10515600" cy="805949"/>
          </a:xfrm>
        </p:spPr>
        <p:txBody>
          <a:bodyPr>
            <a:normAutofit/>
          </a:bodyPr>
          <a:lstStyle/>
          <a:p>
            <a:r>
              <a:rPr lang="en-US" sz="1800" b="1" dirty="0" smtClean="0"/>
              <a:t>Asset Master-&gt; Asset Balance Info -&gt; Cost Summary </a:t>
            </a:r>
            <a:endParaRPr lang="en-US" sz="1800" b="1" dirty="0"/>
          </a:p>
        </p:txBody>
      </p:sp>
      <p:sp>
        <p:nvSpPr>
          <p:cNvPr id="5" name="TextBox 4"/>
          <p:cNvSpPr txBox="1"/>
          <p:nvPr/>
        </p:nvSpPr>
        <p:spPr>
          <a:xfrm>
            <a:off x="328864" y="3214323"/>
            <a:ext cx="3946358" cy="369332"/>
          </a:xfrm>
          <a:prstGeom prst="rect">
            <a:avLst/>
          </a:prstGeom>
          <a:solidFill>
            <a:schemeClr val="bg1"/>
          </a:solidFill>
          <a:ln>
            <a:solidFill>
              <a:schemeClr val="tx1"/>
            </a:solidFill>
          </a:ln>
        </p:spPr>
        <p:txBody>
          <a:bodyPr wrap="square" rtlCol="0">
            <a:spAutoFit/>
          </a:bodyPr>
          <a:lstStyle/>
          <a:p>
            <a:r>
              <a:rPr lang="en-US" dirty="0" smtClean="0"/>
              <a:t>Notice account #’s- both list the “34” </a:t>
            </a:r>
            <a:endParaRPr lang="en-US" dirty="0"/>
          </a:p>
        </p:txBody>
      </p:sp>
      <p:cxnSp>
        <p:nvCxnSpPr>
          <p:cNvPr id="7" name="Straight Arrow Connector 6"/>
          <p:cNvCxnSpPr>
            <a:stCxn id="5" idx="2"/>
          </p:cNvCxnSpPr>
          <p:nvPr/>
        </p:nvCxnSpPr>
        <p:spPr>
          <a:xfrm flipH="1">
            <a:off x="1981200" y="3583655"/>
            <a:ext cx="320843" cy="838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41621" y="3693944"/>
            <a:ext cx="256675" cy="1455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6831" y="4918360"/>
            <a:ext cx="2294021" cy="369332"/>
          </a:xfrm>
          <a:prstGeom prst="rect">
            <a:avLst/>
          </a:prstGeom>
          <a:solidFill>
            <a:schemeClr val="bg1"/>
          </a:solidFill>
          <a:ln>
            <a:solidFill>
              <a:schemeClr val="tx1"/>
            </a:solidFill>
          </a:ln>
        </p:spPr>
        <p:txBody>
          <a:bodyPr wrap="square" rtlCol="0">
            <a:spAutoFit/>
          </a:bodyPr>
          <a:lstStyle/>
          <a:p>
            <a:r>
              <a:rPr lang="en-US" dirty="0" smtClean="0"/>
              <a:t>Value of asset posted</a:t>
            </a:r>
            <a:endParaRPr lang="en-US" dirty="0"/>
          </a:p>
        </p:txBody>
      </p:sp>
      <p:cxnSp>
        <p:nvCxnSpPr>
          <p:cNvPr id="13" name="Straight Arrow Connector 12"/>
          <p:cNvCxnSpPr/>
          <p:nvPr/>
        </p:nvCxnSpPr>
        <p:spPr>
          <a:xfrm flipH="1" flipV="1">
            <a:off x="6632220" y="4557230"/>
            <a:ext cx="994611" cy="361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059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Asset Transaction</a:t>
            </a:r>
            <a:endParaRPr lang="en-US" dirty="0"/>
          </a:p>
        </p:txBody>
      </p:sp>
      <p:pic>
        <p:nvPicPr>
          <p:cNvPr id="6" name="Content Placeholder 5"/>
          <p:cNvPicPr>
            <a:picLocks noGrp="1" noChangeAspect="1"/>
          </p:cNvPicPr>
          <p:nvPr>
            <p:ph idx="1"/>
          </p:nvPr>
        </p:nvPicPr>
        <p:blipFill>
          <a:blip r:embed="rId2"/>
          <a:stretch>
            <a:fillRect/>
          </a:stretch>
        </p:blipFill>
        <p:spPr>
          <a:xfrm>
            <a:off x="1295400" y="2709377"/>
            <a:ext cx="9601200" cy="3014047"/>
          </a:xfrm>
          <a:prstGeom prst="rect">
            <a:avLst/>
          </a:prstGeom>
        </p:spPr>
      </p:pic>
      <p:sp>
        <p:nvSpPr>
          <p:cNvPr id="7" name="TextBox 6"/>
          <p:cNvSpPr txBox="1"/>
          <p:nvPr/>
        </p:nvSpPr>
        <p:spPr>
          <a:xfrm>
            <a:off x="5774746" y="2091552"/>
            <a:ext cx="1668379" cy="830997"/>
          </a:xfrm>
          <a:prstGeom prst="rect">
            <a:avLst/>
          </a:prstGeom>
          <a:solidFill>
            <a:schemeClr val="bg1"/>
          </a:solidFill>
          <a:ln>
            <a:solidFill>
              <a:schemeClr val="tx1"/>
            </a:solidFill>
          </a:ln>
        </p:spPr>
        <p:txBody>
          <a:bodyPr wrap="square" rtlCol="0">
            <a:spAutoFit/>
          </a:bodyPr>
          <a:lstStyle/>
          <a:p>
            <a:r>
              <a:rPr lang="en-US" sz="1200" dirty="0"/>
              <a:t>Doc #: found on Unposted Fixed Asset report, part of the OV batch </a:t>
            </a:r>
          </a:p>
        </p:txBody>
      </p:sp>
      <p:cxnSp>
        <p:nvCxnSpPr>
          <p:cNvPr id="9" name="Straight Arrow Connector 8"/>
          <p:cNvCxnSpPr>
            <a:stCxn id="7" idx="2"/>
          </p:cNvCxnSpPr>
          <p:nvPr/>
        </p:nvCxnSpPr>
        <p:spPr>
          <a:xfrm flipH="1">
            <a:off x="6221046" y="2922549"/>
            <a:ext cx="387890" cy="344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41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34039" y="900509"/>
            <a:ext cx="8896350" cy="5280025"/>
          </a:xfrm>
          <a:prstGeom prst="rect">
            <a:avLst/>
          </a:prstGeom>
        </p:spPr>
      </p:pic>
      <p:sp>
        <p:nvSpPr>
          <p:cNvPr id="5" name="TextBox 4"/>
          <p:cNvSpPr txBox="1"/>
          <p:nvPr/>
        </p:nvSpPr>
        <p:spPr>
          <a:xfrm>
            <a:off x="593558" y="5988734"/>
            <a:ext cx="1443789" cy="646331"/>
          </a:xfrm>
          <a:prstGeom prst="rect">
            <a:avLst/>
          </a:prstGeom>
          <a:solidFill>
            <a:schemeClr val="bg1"/>
          </a:solidFill>
          <a:ln>
            <a:solidFill>
              <a:schemeClr val="tx1"/>
            </a:solidFill>
          </a:ln>
        </p:spPr>
        <p:txBody>
          <a:bodyPr wrap="square" rtlCol="0">
            <a:spAutoFit/>
          </a:bodyPr>
          <a:lstStyle/>
          <a:p>
            <a:r>
              <a:rPr lang="en-US" dirty="0"/>
              <a:t>Add Tag # </a:t>
            </a:r>
            <a:r>
              <a:rPr lang="en-US" dirty="0" smtClean="0"/>
              <a:t>to each line </a:t>
            </a:r>
            <a:endParaRPr lang="en-US" dirty="0"/>
          </a:p>
        </p:txBody>
      </p:sp>
      <p:cxnSp>
        <p:nvCxnSpPr>
          <p:cNvPr id="7" name="Straight Arrow Connector 6"/>
          <p:cNvCxnSpPr>
            <a:stCxn id="5" idx="3"/>
          </p:cNvCxnSpPr>
          <p:nvPr/>
        </p:nvCxnSpPr>
        <p:spPr>
          <a:xfrm flipV="1">
            <a:off x="2037347" y="6049169"/>
            <a:ext cx="529390" cy="262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6073" y="3774615"/>
            <a:ext cx="1487404" cy="461665"/>
          </a:xfrm>
          <a:prstGeom prst="rect">
            <a:avLst/>
          </a:prstGeom>
          <a:solidFill>
            <a:schemeClr val="bg1"/>
          </a:solidFill>
          <a:ln>
            <a:solidFill>
              <a:schemeClr val="tx1"/>
            </a:solidFill>
          </a:ln>
        </p:spPr>
        <p:txBody>
          <a:bodyPr wrap="square" rtlCol="0">
            <a:spAutoFit/>
          </a:bodyPr>
          <a:lstStyle/>
          <a:p>
            <a:r>
              <a:rPr lang="en-US" sz="1200" dirty="0" smtClean="0"/>
              <a:t>Import excel sheet for multiple entries</a:t>
            </a:r>
            <a:endParaRPr lang="en-US" sz="1200" dirty="0"/>
          </a:p>
        </p:txBody>
      </p:sp>
      <p:cxnSp>
        <p:nvCxnSpPr>
          <p:cNvPr id="10" name="Straight Arrow Connector 9"/>
          <p:cNvCxnSpPr/>
          <p:nvPr/>
        </p:nvCxnSpPr>
        <p:spPr>
          <a:xfrm>
            <a:off x="9629775" y="4236280"/>
            <a:ext cx="476751" cy="632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12195" y="3186515"/>
            <a:ext cx="1659355" cy="646331"/>
          </a:xfrm>
          <a:prstGeom prst="rect">
            <a:avLst/>
          </a:prstGeom>
          <a:solidFill>
            <a:schemeClr val="bg1"/>
          </a:solidFill>
          <a:ln>
            <a:solidFill>
              <a:schemeClr val="tx1"/>
            </a:solidFill>
          </a:ln>
        </p:spPr>
        <p:txBody>
          <a:bodyPr wrap="square" rtlCol="0">
            <a:spAutoFit/>
          </a:bodyPr>
          <a:lstStyle/>
          <a:p>
            <a:r>
              <a:rPr lang="en-US" sz="1200" dirty="0" smtClean="0"/>
              <a:t>Amts. should balance when you hit “save” after all entries</a:t>
            </a:r>
            <a:endParaRPr lang="en-US" sz="1200" dirty="0"/>
          </a:p>
        </p:txBody>
      </p:sp>
      <p:cxnSp>
        <p:nvCxnSpPr>
          <p:cNvPr id="15" name="Straight Arrow Connector 14"/>
          <p:cNvCxnSpPr/>
          <p:nvPr/>
        </p:nvCxnSpPr>
        <p:spPr>
          <a:xfrm flipH="1">
            <a:off x="4179345" y="3832846"/>
            <a:ext cx="962527"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49754" y="3832846"/>
            <a:ext cx="1032460"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5814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3648" y="1236905"/>
            <a:ext cx="7975600" cy="5032375"/>
          </a:xfrm>
        </p:spPr>
        <p:txBody>
          <a:bodyPr>
            <a:normAutofit/>
          </a:bodyPr>
          <a:lstStyle/>
          <a:p>
            <a:r>
              <a:rPr lang="en-US" dirty="0" smtClean="0"/>
              <a:t>Posting costs to an asset need to be completed within the same month as the receipt if it is being split. </a:t>
            </a:r>
          </a:p>
          <a:p>
            <a:endParaRPr lang="en-US" dirty="0" smtClean="0"/>
          </a:p>
          <a:p>
            <a:r>
              <a:rPr lang="en-US" dirty="0" smtClean="0"/>
              <a:t>If they are not, a JE must be completed in order to post the costs</a:t>
            </a:r>
          </a:p>
          <a:p>
            <a:endParaRPr lang="en-US" dirty="0" smtClean="0"/>
          </a:p>
          <a:p>
            <a:r>
              <a:rPr lang="en-US" dirty="0" smtClean="0"/>
              <a:t>Allow ample time between receipting and posting costs to fixed assets</a:t>
            </a:r>
          </a:p>
          <a:p>
            <a:pPr marL="0" indent="0">
              <a:buNone/>
            </a:pPr>
            <a:r>
              <a:rPr lang="en-US" dirty="0" smtClean="0"/>
              <a:t>   </a:t>
            </a:r>
            <a:r>
              <a:rPr lang="en-US" sz="2400" i="1" dirty="0" smtClean="0"/>
              <a:t>Ex. 5 days before month end, do not receipt any fixed assets!</a:t>
            </a:r>
            <a:endParaRPr lang="en-US" sz="2400" i="1" dirty="0"/>
          </a:p>
        </p:txBody>
      </p:sp>
    </p:spTree>
    <p:extLst>
      <p:ext uri="{BB962C8B-B14F-4D97-AF65-F5344CB8AC3E}">
        <p14:creationId xmlns:p14="http://schemas.microsoft.com/office/powerpoint/2010/main" val="299717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Fixed Assets: prior month cost posting</a:t>
            </a:r>
            <a:endParaRPr lang="en-US" dirty="0"/>
          </a:p>
        </p:txBody>
      </p:sp>
      <p:sp>
        <p:nvSpPr>
          <p:cNvPr id="3" name="Content Placeholder 2"/>
          <p:cNvSpPr>
            <a:spLocks noGrp="1"/>
          </p:cNvSpPr>
          <p:nvPr>
            <p:ph idx="1"/>
          </p:nvPr>
        </p:nvSpPr>
        <p:spPr/>
        <p:txBody>
          <a:bodyPr/>
          <a:lstStyle/>
          <a:p>
            <a:pPr lvl="0"/>
            <a:r>
              <a:rPr lang="en-US" dirty="0"/>
              <a:t>Compare the “Fixed Asset No Cost </a:t>
            </a:r>
            <a:r>
              <a:rPr lang="en-US" dirty="0" smtClean="0"/>
              <a:t>Integrity</a:t>
            </a:r>
            <a:r>
              <a:rPr lang="en-US" dirty="0"/>
              <a:t>” </a:t>
            </a:r>
            <a:r>
              <a:rPr lang="en-US" dirty="0" smtClean="0"/>
              <a:t>report &amp; </a:t>
            </a:r>
            <a:r>
              <a:rPr lang="en-US" dirty="0"/>
              <a:t>“Unposted Fixed Asset” report. </a:t>
            </a:r>
            <a:endParaRPr lang="en-US" dirty="0" smtClean="0"/>
          </a:p>
          <a:p>
            <a:pPr marL="0" lvl="0" indent="0">
              <a:buNone/>
            </a:pPr>
            <a:endParaRPr lang="en-US" dirty="0" smtClean="0"/>
          </a:p>
          <a:p>
            <a:pPr lvl="0"/>
            <a:r>
              <a:rPr lang="en-US" dirty="0" smtClean="0"/>
              <a:t>Find </a:t>
            </a:r>
            <a:r>
              <a:rPr lang="en-US" dirty="0"/>
              <a:t>the cost on the “Unposted Fixed Asset” report (this is an “OV” receipt batch) that aligns with  “Fixed Asset </a:t>
            </a:r>
            <a:r>
              <a:rPr lang="en-US" dirty="0" smtClean="0"/>
              <a:t>No </a:t>
            </a:r>
            <a:r>
              <a:rPr lang="en-US" dirty="0"/>
              <a:t>Cost Integrity” report tags.  </a:t>
            </a:r>
            <a:endParaRPr lang="en-US" dirty="0" smtClean="0"/>
          </a:p>
          <a:p>
            <a:pPr marL="0" lvl="0" indent="0">
              <a:buNone/>
            </a:pPr>
            <a:endParaRPr lang="en-US" dirty="0" smtClean="0"/>
          </a:p>
          <a:p>
            <a:pPr lvl="0"/>
            <a:r>
              <a:rPr lang="en-US" dirty="0" smtClean="0"/>
              <a:t>Notate </a:t>
            </a:r>
            <a:r>
              <a:rPr lang="en-US" dirty="0"/>
              <a:t>the document # on the “Unposted Fixed Assets” </a:t>
            </a:r>
            <a:r>
              <a:rPr lang="en-US" dirty="0" smtClean="0"/>
              <a:t>report </a:t>
            </a:r>
            <a:endParaRPr lang="en-US" dirty="0"/>
          </a:p>
        </p:txBody>
      </p:sp>
    </p:spTree>
    <p:extLst>
      <p:ext uri="{BB962C8B-B14F-4D97-AF65-F5344CB8AC3E}">
        <p14:creationId xmlns:p14="http://schemas.microsoft.com/office/powerpoint/2010/main" val="224715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11417" y="1338397"/>
            <a:ext cx="5646737" cy="708025"/>
          </a:xfrm>
        </p:spPr>
        <p:txBody>
          <a:bodyPr anchor="b">
            <a:normAutofit fontScale="90000"/>
          </a:bodyPr>
          <a:lstStyle/>
          <a:p>
            <a:r>
              <a:rPr lang="en-US" dirty="0" smtClean="0"/>
              <a:t>JE approved and posted </a:t>
            </a:r>
            <a:endParaRPr lang="en-US" dirty="0"/>
          </a:p>
        </p:txBody>
      </p:sp>
      <p:sp>
        <p:nvSpPr>
          <p:cNvPr id="3" name="Content Placeholder 2"/>
          <p:cNvSpPr>
            <a:spLocks noGrp="1"/>
          </p:cNvSpPr>
          <p:nvPr>
            <p:ph idx="4294967295"/>
          </p:nvPr>
        </p:nvSpPr>
        <p:spPr>
          <a:xfrm>
            <a:off x="1441341" y="2515246"/>
            <a:ext cx="9386888" cy="3254375"/>
          </a:xfrm>
        </p:spPr>
        <p:txBody>
          <a:bodyPr>
            <a:normAutofit fontScale="92500" lnSpcReduction="10000"/>
          </a:bodyPr>
          <a:lstStyle/>
          <a:p>
            <a:r>
              <a:rPr lang="en-US" dirty="0" smtClean="0"/>
              <a:t>Run Unposted Fixed Asset report, and note the document # related to your JE</a:t>
            </a:r>
          </a:p>
          <a:p>
            <a:pPr marL="0" indent="0">
              <a:buNone/>
            </a:pPr>
            <a:endParaRPr lang="en-US" dirty="0" smtClean="0"/>
          </a:p>
          <a:p>
            <a:r>
              <a:rPr lang="en-US" dirty="0"/>
              <a:t>E1 String: </a:t>
            </a:r>
            <a:endParaRPr lang="en-US" dirty="0" smtClean="0"/>
          </a:p>
          <a:p>
            <a:pPr lvl="1"/>
            <a:r>
              <a:rPr lang="en-US" sz="1700" dirty="0" smtClean="0"/>
              <a:t>State </a:t>
            </a:r>
            <a:r>
              <a:rPr lang="en-US" sz="1700" dirty="0"/>
              <a:t>of Nebraska&gt;Fixed Assets&gt;Post Fixed Asset </a:t>
            </a:r>
            <a:r>
              <a:rPr lang="en-US" sz="1700" dirty="0" smtClean="0"/>
              <a:t>Transactions&gt;Revise </a:t>
            </a:r>
            <a:r>
              <a:rPr lang="en-US" sz="1700" dirty="0"/>
              <a:t>unposted fixed asset </a:t>
            </a:r>
            <a:r>
              <a:rPr lang="en-US" sz="1700" dirty="0" smtClean="0"/>
              <a:t>entries</a:t>
            </a:r>
          </a:p>
          <a:p>
            <a:pPr marL="0" indent="0">
              <a:buNone/>
            </a:pPr>
            <a:endParaRPr lang="en-US" dirty="0" smtClean="0"/>
          </a:p>
          <a:p>
            <a:r>
              <a:rPr lang="en-US" dirty="0" smtClean="0"/>
              <a:t> </a:t>
            </a:r>
            <a:r>
              <a:rPr lang="en-US" dirty="0"/>
              <a:t>Enter document # from the new Unposted Fixed Asset report, search</a:t>
            </a:r>
            <a:r>
              <a:rPr lang="en-US" dirty="0" smtClean="0"/>
              <a:t>.</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955546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2038" y="653979"/>
            <a:ext cx="9753600" cy="1895475"/>
          </a:xfrm>
          <a:prstGeom prst="rect">
            <a:avLst/>
          </a:prstGeom>
        </p:spPr>
      </p:pic>
      <p:pic>
        <p:nvPicPr>
          <p:cNvPr id="4" name="Content Placeholder 3"/>
          <p:cNvPicPr>
            <a:picLocks noGrp="1" noChangeAspect="1"/>
          </p:cNvPicPr>
          <p:nvPr>
            <p:ph idx="4294967295"/>
          </p:nvPr>
        </p:nvPicPr>
        <p:blipFill>
          <a:blip r:embed="rId4"/>
          <a:stretch>
            <a:fillRect/>
          </a:stretch>
        </p:blipFill>
        <p:spPr>
          <a:xfrm>
            <a:off x="1072038" y="3018429"/>
            <a:ext cx="9753600" cy="2430462"/>
          </a:xfrm>
          <a:prstGeom prst="rect">
            <a:avLst/>
          </a:prstGeom>
        </p:spPr>
      </p:pic>
      <p:pic>
        <p:nvPicPr>
          <p:cNvPr id="6" name="Picture 5"/>
          <p:cNvPicPr>
            <a:picLocks noChangeAspect="1"/>
          </p:cNvPicPr>
          <p:nvPr/>
        </p:nvPicPr>
        <p:blipFill>
          <a:blip r:embed="rId5"/>
          <a:stretch>
            <a:fillRect/>
          </a:stretch>
        </p:blipFill>
        <p:spPr>
          <a:xfrm>
            <a:off x="1072038" y="2532767"/>
            <a:ext cx="9753600" cy="485148"/>
          </a:xfrm>
          <a:prstGeom prst="rect">
            <a:avLst/>
          </a:prstGeom>
        </p:spPr>
      </p:pic>
      <p:sp>
        <p:nvSpPr>
          <p:cNvPr id="7" name="TextBox 6"/>
          <p:cNvSpPr txBox="1"/>
          <p:nvPr/>
        </p:nvSpPr>
        <p:spPr>
          <a:xfrm>
            <a:off x="1619025" y="4997116"/>
            <a:ext cx="2253915" cy="1200329"/>
          </a:xfrm>
          <a:prstGeom prst="rect">
            <a:avLst/>
          </a:prstGeom>
          <a:solidFill>
            <a:schemeClr val="bg1"/>
          </a:solidFill>
          <a:ln>
            <a:solidFill>
              <a:schemeClr val="tx1"/>
            </a:solidFill>
          </a:ln>
        </p:spPr>
        <p:txBody>
          <a:bodyPr wrap="square" rtlCol="0">
            <a:spAutoFit/>
          </a:bodyPr>
          <a:lstStyle/>
          <a:p>
            <a:r>
              <a:rPr lang="en-US" dirty="0" smtClean="0"/>
              <a:t>Tag #’s should be listed here, if not, verify that an Asset Master was created</a:t>
            </a:r>
            <a:endParaRPr lang="en-US" dirty="0"/>
          </a:p>
        </p:txBody>
      </p:sp>
      <p:cxnSp>
        <p:nvCxnSpPr>
          <p:cNvPr id="9" name="Straight Arrow Connector 8"/>
          <p:cNvCxnSpPr/>
          <p:nvPr/>
        </p:nvCxnSpPr>
        <p:spPr>
          <a:xfrm flipV="1">
            <a:off x="2742832" y="3312367"/>
            <a:ext cx="1130108" cy="168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75479" y="3136207"/>
            <a:ext cx="2109537" cy="1200329"/>
          </a:xfrm>
          <a:prstGeom prst="rect">
            <a:avLst/>
          </a:prstGeom>
          <a:solidFill>
            <a:schemeClr val="bg1"/>
          </a:solidFill>
          <a:ln>
            <a:solidFill>
              <a:schemeClr val="tx1"/>
            </a:solidFill>
          </a:ln>
        </p:spPr>
        <p:txBody>
          <a:bodyPr wrap="square" rtlCol="0">
            <a:spAutoFit/>
          </a:bodyPr>
          <a:lstStyle/>
          <a:p>
            <a:r>
              <a:rPr lang="en-US" dirty="0" smtClean="0"/>
              <a:t>Step 1: Select all DR entries; these costs will be posted. </a:t>
            </a:r>
          </a:p>
          <a:p>
            <a:r>
              <a:rPr lang="en-US" dirty="0" smtClean="0"/>
              <a:t>Row-&gt;Post</a:t>
            </a:r>
            <a:endParaRPr lang="en-US" dirty="0"/>
          </a:p>
        </p:txBody>
      </p:sp>
      <p:sp>
        <p:nvSpPr>
          <p:cNvPr id="11" name="TextBox 10"/>
          <p:cNvSpPr txBox="1"/>
          <p:nvPr/>
        </p:nvSpPr>
        <p:spPr>
          <a:xfrm>
            <a:off x="6350626" y="5208218"/>
            <a:ext cx="2759242" cy="646331"/>
          </a:xfrm>
          <a:prstGeom prst="rect">
            <a:avLst/>
          </a:prstGeom>
          <a:noFill/>
          <a:ln>
            <a:solidFill>
              <a:schemeClr val="tx1"/>
            </a:solidFill>
          </a:ln>
        </p:spPr>
        <p:txBody>
          <a:bodyPr wrap="square" rtlCol="0">
            <a:spAutoFit/>
          </a:bodyPr>
          <a:lstStyle/>
          <a:p>
            <a:r>
              <a:rPr lang="en-US" dirty="0" smtClean="0"/>
              <a:t>Step 2: Select CR tab. </a:t>
            </a:r>
          </a:p>
          <a:p>
            <a:r>
              <a:rPr lang="en-US" dirty="0" smtClean="0"/>
              <a:t>Row-&gt;revise entry. </a:t>
            </a:r>
            <a:endParaRPr lang="en-US" dirty="0"/>
          </a:p>
        </p:txBody>
      </p:sp>
    </p:spTree>
    <p:extLst>
      <p:ext uri="{BB962C8B-B14F-4D97-AF65-F5344CB8AC3E}">
        <p14:creationId xmlns:p14="http://schemas.microsoft.com/office/powerpoint/2010/main" val="36466452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1093" y="728975"/>
            <a:ext cx="10479249" cy="5400014"/>
          </a:xfrm>
          <a:prstGeom prst="rect">
            <a:avLst/>
          </a:prstGeom>
        </p:spPr>
      </p:pic>
    </p:spTree>
    <p:extLst>
      <p:ext uri="{BB962C8B-B14F-4D97-AF65-F5344CB8AC3E}">
        <p14:creationId xmlns:p14="http://schemas.microsoft.com/office/powerpoint/2010/main" val="802499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34582" y="968134"/>
            <a:ext cx="10821987" cy="5291137"/>
          </a:xfrm>
        </p:spPr>
        <p:txBody>
          <a:bodyPr>
            <a:normAutofit/>
          </a:bodyPr>
          <a:lstStyle/>
          <a:p>
            <a:r>
              <a:rPr lang="en-US" dirty="0" smtClean="0"/>
              <a:t>Original Unposted </a:t>
            </a:r>
            <a:r>
              <a:rPr lang="en-US" dirty="0"/>
              <a:t>fixed asset report, locate the original </a:t>
            </a:r>
            <a:r>
              <a:rPr lang="en-US" dirty="0" smtClean="0"/>
              <a:t>OV doc #, that was created when the PO was receipted against.  </a:t>
            </a:r>
          </a:p>
          <a:p>
            <a:pPr marL="0" indent="0">
              <a:buNone/>
            </a:pPr>
            <a:endParaRPr lang="en-US" dirty="0" smtClean="0"/>
          </a:p>
          <a:p>
            <a:r>
              <a:rPr lang="en-US" dirty="0" smtClean="0"/>
              <a:t>Using </a:t>
            </a:r>
            <a:r>
              <a:rPr lang="en-US" dirty="0"/>
              <a:t>the Revise Unposted FA Entries screen, pull up the original </a:t>
            </a:r>
            <a:r>
              <a:rPr lang="en-US" dirty="0" smtClean="0"/>
              <a:t>OV doc </a:t>
            </a:r>
            <a:r>
              <a:rPr lang="en-US" dirty="0"/>
              <a:t>#. Pass on these costs. </a:t>
            </a:r>
            <a:r>
              <a:rPr lang="en-US" b="1" dirty="0"/>
              <a:t>Notate in description reason for passing on </a:t>
            </a:r>
            <a:r>
              <a:rPr lang="en-US" b="1" dirty="0" smtClean="0"/>
              <a:t>costs.</a:t>
            </a:r>
          </a:p>
          <a:p>
            <a:pPr marL="0" indent="0">
              <a:buNone/>
            </a:pPr>
            <a:endParaRPr lang="en-US" b="1" dirty="0" smtClean="0"/>
          </a:p>
          <a:p>
            <a:r>
              <a:rPr lang="en-US" dirty="0" smtClean="0"/>
              <a:t> </a:t>
            </a:r>
            <a:r>
              <a:rPr lang="en-US" dirty="0"/>
              <a:t>This will remove </a:t>
            </a:r>
            <a:r>
              <a:rPr lang="en-US" dirty="0" smtClean="0"/>
              <a:t>the OV receipt entries items </a:t>
            </a:r>
            <a:r>
              <a:rPr lang="en-US" dirty="0"/>
              <a:t>from the unposted FA report. </a:t>
            </a:r>
            <a:endParaRPr lang="en-US" dirty="0" smtClean="0"/>
          </a:p>
          <a:p>
            <a:pPr marL="0" indent="0">
              <a:buNone/>
            </a:pPr>
            <a:endParaRPr lang="en-US" dirty="0" smtClean="0"/>
          </a:p>
          <a:p>
            <a:r>
              <a:rPr lang="en-US" dirty="0" smtClean="0"/>
              <a:t>The JE that was created to post costs to the asset replaces the OV Receipt. This is why we are passing on the costs. </a:t>
            </a:r>
            <a:endParaRPr lang="en-US" dirty="0"/>
          </a:p>
        </p:txBody>
      </p:sp>
    </p:spTree>
    <p:extLst>
      <p:ext uri="{BB962C8B-B14F-4D97-AF65-F5344CB8AC3E}">
        <p14:creationId xmlns:p14="http://schemas.microsoft.com/office/powerpoint/2010/main" val="1087599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Coronavirus Accounting Update</a:t>
            </a:r>
            <a:endParaRPr lang="en-US" b="1" dirty="0"/>
          </a:p>
          <a:p>
            <a:r>
              <a:rPr lang="en-US" dirty="0"/>
              <a:t>April 24, 2020</a:t>
            </a:r>
          </a:p>
          <a:p>
            <a:pPr lvl="0"/>
            <a:r>
              <a:rPr lang="en-US" dirty="0"/>
              <a:t>Paycheck Protection Program and health Care Enhancement Act</a:t>
            </a:r>
          </a:p>
          <a:p>
            <a:pPr lvl="1"/>
            <a:r>
              <a:rPr lang="en-US" dirty="0"/>
              <a:t>$484 Billion Federal Aid package</a:t>
            </a:r>
          </a:p>
          <a:p>
            <a:pPr lvl="2"/>
            <a:r>
              <a:rPr lang="en-US" dirty="0"/>
              <a:t>Replenish the Paycheck Protection Program (PPP) for small business</a:t>
            </a:r>
          </a:p>
          <a:p>
            <a:pPr lvl="2"/>
            <a:r>
              <a:rPr lang="en-US" dirty="0"/>
              <a:t>Public health measures for virus testing and hospital funding</a:t>
            </a:r>
          </a:p>
          <a:p>
            <a:pPr marL="0" indent="0">
              <a:buNone/>
            </a:pPr>
            <a:r>
              <a:rPr lang="en-US" b="1" dirty="0"/>
              <a:t>What’s next?</a:t>
            </a:r>
          </a:p>
          <a:p>
            <a:pPr lvl="0"/>
            <a:r>
              <a:rPr lang="en-US" dirty="0"/>
              <a:t>General state aid for lost revenues</a:t>
            </a:r>
            <a:r>
              <a:rPr lang="en-US" dirty="0" smtClean="0"/>
              <a:t>?</a:t>
            </a:r>
          </a:p>
          <a:p>
            <a:pPr lvl="0"/>
            <a:r>
              <a:rPr lang="en-US" smtClean="0"/>
              <a:t>Infrastructure?</a:t>
            </a:r>
            <a:endParaRPr lang="en-US" dirty="0"/>
          </a:p>
          <a:p>
            <a:pPr marL="0" indent="0">
              <a:buNone/>
            </a:pPr>
            <a:endParaRPr lang="en-US" dirty="0" smtClean="0"/>
          </a:p>
        </p:txBody>
      </p:sp>
    </p:spTree>
    <p:extLst>
      <p:ext uri="{BB962C8B-B14F-4D97-AF65-F5344CB8AC3E}">
        <p14:creationId xmlns:p14="http://schemas.microsoft.com/office/powerpoint/2010/main" val="2969539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0824" y="1718254"/>
            <a:ext cx="7029450" cy="1344612"/>
          </a:xfrm>
        </p:spPr>
        <p:txBody>
          <a:bodyPr>
            <a:noAutofit/>
          </a:bodyPr>
          <a:lstStyle/>
          <a:p>
            <a:pPr algn="l"/>
            <a:r>
              <a:rPr lang="en-US" sz="2800" dirty="0" smtClean="0"/>
              <a:t/>
            </a:r>
            <a:br>
              <a:rPr lang="en-US" sz="2800" dirty="0" smtClean="0"/>
            </a:br>
            <a:r>
              <a:rPr lang="en-US" sz="2800" b="1" dirty="0" smtClean="0"/>
              <a:t>Oops! I posted both my DR and CR transactions, now what? </a:t>
            </a:r>
            <a:endParaRPr lang="en-US" sz="2800" b="1" dirty="0"/>
          </a:p>
        </p:txBody>
      </p:sp>
      <p:sp>
        <p:nvSpPr>
          <p:cNvPr id="3" name="Subtitle 2"/>
          <p:cNvSpPr>
            <a:spLocks noGrp="1"/>
          </p:cNvSpPr>
          <p:nvPr>
            <p:ph type="subTitle" idx="4294967295"/>
          </p:nvPr>
        </p:nvSpPr>
        <p:spPr>
          <a:xfrm>
            <a:off x="774915" y="3929897"/>
            <a:ext cx="10534650" cy="2197100"/>
          </a:xfrm>
        </p:spPr>
        <p:txBody>
          <a:bodyPr>
            <a:normAutofit/>
          </a:bodyPr>
          <a:lstStyle/>
          <a:p>
            <a:pPr algn="l"/>
            <a:r>
              <a:rPr lang="en-US" dirty="0">
                <a:ln/>
              </a:rPr>
              <a:t>If you accidentally zero out the costs for your fixed asset, by selecting the debit and credit row, then you’ll need to create a new journal entry since the amounts are now zeroed out. </a:t>
            </a:r>
            <a:r>
              <a:rPr lang="en-US" dirty="0" smtClean="0">
                <a:ln/>
              </a:rPr>
              <a:t>State </a:t>
            </a:r>
            <a:r>
              <a:rPr lang="en-US" dirty="0">
                <a:ln/>
              </a:rPr>
              <a:t>Accounting CANNOT undo this mistake if you post the costs incorrectly. You will have to complete a NEW journal entry. </a:t>
            </a:r>
          </a:p>
          <a:p>
            <a:pPr algn="r"/>
            <a:endParaRPr lang="en-US" dirty="0"/>
          </a:p>
        </p:txBody>
      </p:sp>
      <p:pic>
        <p:nvPicPr>
          <p:cNvPr id="5" name="Picture 4"/>
          <p:cNvPicPr>
            <a:picLocks noChangeAspect="1"/>
          </p:cNvPicPr>
          <p:nvPr/>
        </p:nvPicPr>
        <p:blipFill>
          <a:blip r:embed="rId2"/>
          <a:stretch>
            <a:fillRect/>
          </a:stretch>
        </p:blipFill>
        <p:spPr>
          <a:xfrm>
            <a:off x="1317758" y="835858"/>
            <a:ext cx="2713066" cy="2704589"/>
          </a:xfrm>
          <a:prstGeom prst="rect">
            <a:avLst/>
          </a:prstGeom>
        </p:spPr>
      </p:pic>
    </p:spTree>
    <p:extLst>
      <p:ext uri="{BB962C8B-B14F-4D97-AF65-F5344CB8AC3E}">
        <p14:creationId xmlns:p14="http://schemas.microsoft.com/office/powerpoint/2010/main" val="3182924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92500"/>
          </a:bodyPr>
          <a:lstStyle/>
          <a:p>
            <a:r>
              <a:rPr lang="en-US" dirty="0" smtClean="0"/>
              <a:t>Fixed Assets have a direct relationship with Procurement and Accounting functions</a:t>
            </a:r>
          </a:p>
          <a:p>
            <a:r>
              <a:rPr lang="en-US" dirty="0" smtClean="0"/>
              <a:t>Asset Master must be created before costs posted to asset</a:t>
            </a:r>
          </a:p>
          <a:p>
            <a:r>
              <a:rPr lang="en-US" dirty="0" smtClean="0"/>
              <a:t>Post the cost in the same month that the PO is receipted if it needs to be split.</a:t>
            </a:r>
          </a:p>
          <a:p>
            <a:r>
              <a:rPr lang="en-US" dirty="0" smtClean="0"/>
              <a:t>“Split” FA Transactions for multiple items, 1 PO line</a:t>
            </a:r>
          </a:p>
          <a:p>
            <a:r>
              <a:rPr lang="en-US" dirty="0" smtClean="0"/>
              <a:t>Previous month not posted, JE entry</a:t>
            </a:r>
          </a:p>
          <a:p>
            <a:r>
              <a:rPr lang="en-US" dirty="0" smtClean="0"/>
              <a:t>Monthly review of Unposted FA report, FA No cost integrity report and Received not vouchered.</a:t>
            </a:r>
          </a:p>
          <a:p>
            <a:pPr marL="0" indent="0">
              <a:buNone/>
            </a:pPr>
            <a:endParaRPr lang="en-US" dirty="0"/>
          </a:p>
        </p:txBody>
      </p:sp>
    </p:spTree>
    <p:extLst>
      <p:ext uri="{BB962C8B-B14F-4D97-AF65-F5344CB8AC3E}">
        <p14:creationId xmlns:p14="http://schemas.microsoft.com/office/powerpoint/2010/main" val="5697300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862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dirty="0"/>
              <a:t>Deactivation of user IDs upon employee termination</a:t>
            </a:r>
          </a:p>
          <a:p>
            <a:pPr lvl="1"/>
            <a:r>
              <a:rPr lang="en-US" dirty="0">
                <a:hlinkClick r:id="rId2"/>
              </a:rPr>
              <a:t>http://das.nebraska.gov/personnel/user_guides/ewoc/terminateanemployee.pdf</a:t>
            </a:r>
            <a:endParaRPr lang="en-US" dirty="0"/>
          </a:p>
          <a:p>
            <a:pPr lvl="1"/>
            <a:r>
              <a:rPr lang="en-US" dirty="0"/>
              <a:t>Workday</a:t>
            </a:r>
          </a:p>
          <a:p>
            <a:pPr lvl="1"/>
            <a:r>
              <a:rPr lang="en-US" dirty="0"/>
              <a:t>Needs to be done right away for security purposes, this has been an audit finding for several years</a:t>
            </a:r>
          </a:p>
          <a:p>
            <a:pPr marL="0" indent="0">
              <a:buNone/>
            </a:pPr>
            <a:endParaRPr lang="en-US" dirty="0" smtClean="0"/>
          </a:p>
        </p:txBody>
      </p:sp>
    </p:spTree>
    <p:extLst>
      <p:ext uri="{BB962C8B-B14F-4D97-AF65-F5344CB8AC3E}">
        <p14:creationId xmlns:p14="http://schemas.microsoft.com/office/powerpoint/2010/main" val="399388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OCIO IBTs</a:t>
            </a:r>
          </a:p>
          <a:p>
            <a:pPr marL="0" indent="0" algn="ctr">
              <a:buNone/>
            </a:pPr>
            <a:endParaRPr lang="en-US" dirty="0" smtClean="0"/>
          </a:p>
          <a:p>
            <a:r>
              <a:rPr lang="en-US" sz="1700" b="1" dirty="0"/>
              <a:t>All OCIO IBTs should be coded to 521400 CIO Charges</a:t>
            </a:r>
            <a:endParaRPr lang="en-US" sz="1700" dirty="0"/>
          </a:p>
          <a:p>
            <a:r>
              <a:rPr lang="en-US" sz="1700" b="1" dirty="0"/>
              <a:t>Only exception is for a Fixed Asset (58****) purchase by OCIO for an agency</a:t>
            </a:r>
            <a:endParaRPr lang="en-US" sz="1700" dirty="0"/>
          </a:p>
          <a:p>
            <a:pPr lvl="1"/>
            <a:r>
              <a:rPr lang="en-US" sz="1300" b="1" dirty="0"/>
              <a:t>Memo would accompany the IBT giving the agency detail on the purchase</a:t>
            </a:r>
            <a:endParaRPr lang="en-US" sz="1300" dirty="0"/>
          </a:p>
          <a:p>
            <a:pPr marL="0" indent="0">
              <a:buNone/>
            </a:pPr>
            <a:endParaRPr lang="en-US" dirty="0" smtClean="0"/>
          </a:p>
        </p:txBody>
      </p:sp>
    </p:spTree>
    <p:extLst>
      <p:ext uri="{BB962C8B-B14F-4D97-AF65-F5344CB8AC3E}">
        <p14:creationId xmlns:p14="http://schemas.microsoft.com/office/powerpoint/2010/main" val="335655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933</TotalTime>
  <Words>3057</Words>
  <Application>Microsoft Office PowerPoint</Application>
  <PresentationFormat>Widescreen</PresentationFormat>
  <Paragraphs>397</Paragraphs>
  <Slides>72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Garamond</vt:lpstr>
      <vt:lpstr>Wingdings</vt:lpstr>
      <vt:lpstr>Organic</vt:lpstr>
      <vt:lpstr>                       State Accounting Business User Group (BUG) </vt:lpstr>
      <vt:lpstr>Agenda</vt:lpstr>
      <vt:lpstr>Announcements</vt:lpstr>
      <vt:lpstr>Announcements</vt:lpstr>
      <vt:lpstr>Announcements</vt:lpstr>
      <vt:lpstr>Announcements</vt:lpstr>
      <vt:lpstr>Announcements</vt:lpstr>
      <vt:lpstr>Announcements</vt:lpstr>
      <vt:lpstr>Announcements</vt:lpstr>
      <vt:lpstr>Announcements</vt:lpstr>
      <vt:lpstr>Announcements</vt:lpstr>
      <vt:lpstr>Questions?</vt:lpstr>
      <vt:lpstr>Encumbrances</vt:lpstr>
      <vt:lpstr>Valid Encumbrance: 81-138.01</vt:lpstr>
      <vt:lpstr>Payroll Encumbrances (Mid Biennium)</vt:lpstr>
      <vt:lpstr>Certified Encumbrances</vt:lpstr>
      <vt:lpstr>Mid-Biennial Carryover Report</vt:lpstr>
      <vt:lpstr>Prior Year Voucher Processing Menu</vt:lpstr>
      <vt:lpstr>Questions?</vt:lpstr>
      <vt:lpstr>Questions?</vt:lpstr>
      <vt:lpstr>Schedule of Expenditures of Federal Awards (SEFA)</vt:lpstr>
      <vt:lpstr>SEFA</vt:lpstr>
      <vt:lpstr>Fiscal Year End Schedule</vt:lpstr>
      <vt:lpstr>Friday, June 5, 2020</vt:lpstr>
      <vt:lpstr>Monday, June 8, 2020</vt:lpstr>
      <vt:lpstr>Thursday, June 11, 2020</vt:lpstr>
      <vt:lpstr>Tuesday, June 23, 2020</vt:lpstr>
      <vt:lpstr>Thursday, June 25, 2020 (procurement roles will be taken away at 5:00 p.m.)</vt:lpstr>
      <vt:lpstr>Monday, June 29, 2020</vt:lpstr>
      <vt:lpstr>Tuesday, June 30, 2020</vt:lpstr>
      <vt:lpstr>Wednesday, July 1, 2020</vt:lpstr>
      <vt:lpstr>Thursday, July 2, 2020</vt:lpstr>
      <vt:lpstr>Wednesday, July 15, 2020</vt:lpstr>
      <vt:lpstr>Friday, July 31, 2020</vt:lpstr>
      <vt:lpstr>Mid-Biennial Carryover Reports</vt:lpstr>
      <vt:lpstr>Wednesday, September 30, 2020</vt:lpstr>
      <vt:lpstr>Questions?</vt:lpstr>
      <vt:lpstr>Reminders Chart of Accounts</vt:lpstr>
      <vt:lpstr>Reminders</vt:lpstr>
      <vt:lpstr>Questions?</vt:lpstr>
      <vt:lpstr>Financial Reporting Package</vt:lpstr>
      <vt:lpstr>Financial Reporting Package</vt:lpstr>
      <vt:lpstr>Financial Reporting Package-Forms</vt:lpstr>
      <vt:lpstr>Financial Reporting Package-Forms</vt:lpstr>
      <vt:lpstr>Submitting Forms</vt:lpstr>
      <vt:lpstr>Questions?</vt:lpstr>
      <vt:lpstr>Fixed Assets </vt:lpstr>
      <vt:lpstr>PowerPoint Presentation</vt:lpstr>
      <vt:lpstr>Creating an Asset Master  </vt:lpstr>
      <vt:lpstr>PowerPoint Presentation</vt:lpstr>
      <vt:lpstr>PowerPoint Presentation</vt:lpstr>
      <vt:lpstr>PowerPoint Presentation</vt:lpstr>
      <vt:lpstr>PowerPoint Presentation</vt:lpstr>
      <vt:lpstr>Fixed  Asset  Reports  </vt:lpstr>
      <vt:lpstr>Unposted Fixed Asset Report</vt:lpstr>
      <vt:lpstr>PowerPoint Presentation</vt:lpstr>
      <vt:lpstr>Fixed Asset No Cost Integrity Report</vt:lpstr>
      <vt:lpstr>PowerPoint Presentation</vt:lpstr>
      <vt:lpstr>Posting Costs to an Asset </vt:lpstr>
      <vt:lpstr>State of NE -&gt; Fixed Assets -&gt; Post Fixed Asset Transactions-&gt; Revise Unposted F/A Entries</vt:lpstr>
      <vt:lpstr>Asset Master-&gt; Asset Balance Info -&gt; Cost Summary </vt:lpstr>
      <vt:lpstr>Split Asset Transaction</vt:lpstr>
      <vt:lpstr>PowerPoint Presentation</vt:lpstr>
      <vt:lpstr>PowerPoint Presentation</vt:lpstr>
      <vt:lpstr>Fixed Assets: prior month cost posting</vt:lpstr>
      <vt:lpstr>JE approved and posted </vt:lpstr>
      <vt:lpstr>PowerPoint Presentation</vt:lpstr>
      <vt:lpstr>PowerPoint Presentation</vt:lpstr>
      <vt:lpstr>PowerPoint Presentation</vt:lpstr>
      <vt:lpstr> Oops! I posted both my DR and CR transactions, now what? </vt:lpstr>
      <vt:lpstr>Summary </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Accounting Business User Group (BUG)</dc:title>
  <dc:creator>Muffly, Shannon</dc:creator>
  <cp:lastModifiedBy>Muffly, Shannon</cp:lastModifiedBy>
  <cp:revision>61</cp:revision>
  <cp:lastPrinted>2019-05-17T16:53:06Z</cp:lastPrinted>
  <dcterms:created xsi:type="dcterms:W3CDTF">2019-05-13T19:51:07Z</dcterms:created>
  <dcterms:modified xsi:type="dcterms:W3CDTF">2020-05-22T19:34:10Z</dcterms:modified>
</cp:coreProperties>
</file>